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74"/>
  </p:notesMasterIdLst>
  <p:sldIdLst>
    <p:sldId id="256" r:id="rId2"/>
    <p:sldId id="402" r:id="rId3"/>
    <p:sldId id="322" r:id="rId4"/>
    <p:sldId id="333" r:id="rId5"/>
    <p:sldId id="324" r:id="rId6"/>
    <p:sldId id="393" r:id="rId7"/>
    <p:sldId id="390" r:id="rId8"/>
    <p:sldId id="387" r:id="rId9"/>
    <p:sldId id="377" r:id="rId10"/>
    <p:sldId id="383" r:id="rId11"/>
    <p:sldId id="325" r:id="rId12"/>
    <p:sldId id="389" r:id="rId13"/>
    <p:sldId id="378" r:id="rId14"/>
    <p:sldId id="287" r:id="rId15"/>
    <p:sldId id="328" r:id="rId16"/>
    <p:sldId id="329" r:id="rId17"/>
    <p:sldId id="288" r:id="rId18"/>
    <p:sldId id="326" r:id="rId19"/>
    <p:sldId id="357" r:id="rId20"/>
    <p:sldId id="339" r:id="rId21"/>
    <p:sldId id="332" r:id="rId22"/>
    <p:sldId id="394" r:id="rId23"/>
    <p:sldId id="395" r:id="rId24"/>
    <p:sldId id="396" r:id="rId25"/>
    <p:sldId id="397" r:id="rId26"/>
    <p:sldId id="398" r:id="rId27"/>
    <p:sldId id="342" r:id="rId28"/>
    <p:sldId id="403" r:id="rId29"/>
    <p:sldId id="376" r:id="rId30"/>
    <p:sldId id="336" r:id="rId31"/>
    <p:sldId id="337" r:id="rId32"/>
    <p:sldId id="338" r:id="rId33"/>
    <p:sldId id="404" r:id="rId34"/>
    <p:sldId id="407" r:id="rId35"/>
    <p:sldId id="410" r:id="rId36"/>
    <p:sldId id="408" r:id="rId37"/>
    <p:sldId id="411" r:id="rId38"/>
    <p:sldId id="412" r:id="rId39"/>
    <p:sldId id="413" r:id="rId40"/>
    <p:sldId id="416" r:id="rId41"/>
    <p:sldId id="405" r:id="rId42"/>
    <p:sldId id="355" r:id="rId43"/>
    <p:sldId id="419" r:id="rId44"/>
    <p:sldId id="420" r:id="rId45"/>
    <p:sldId id="425" r:id="rId46"/>
    <p:sldId id="459" r:id="rId47"/>
    <p:sldId id="406" r:id="rId48"/>
    <p:sldId id="417" r:id="rId49"/>
    <p:sldId id="418" r:id="rId50"/>
    <p:sldId id="460" r:id="rId51"/>
    <p:sldId id="334" r:id="rId52"/>
    <p:sldId id="335" r:id="rId53"/>
    <p:sldId id="414" r:id="rId54"/>
    <p:sldId id="415" r:id="rId55"/>
    <p:sldId id="283" r:id="rId56"/>
    <p:sldId id="354" r:id="rId57"/>
    <p:sldId id="365" r:id="rId58"/>
    <p:sldId id="366" r:id="rId59"/>
    <p:sldId id="367" r:id="rId60"/>
    <p:sldId id="302" r:id="rId61"/>
    <p:sldId id="386" r:id="rId62"/>
    <p:sldId id="399" r:id="rId63"/>
    <p:sldId id="400" r:id="rId64"/>
    <p:sldId id="305" r:id="rId65"/>
    <p:sldId id="307" r:id="rId66"/>
    <p:sldId id="379" r:id="rId67"/>
    <p:sldId id="381" r:id="rId68"/>
    <p:sldId id="382" r:id="rId69"/>
    <p:sldId id="401" r:id="rId70"/>
    <p:sldId id="289" r:id="rId71"/>
    <p:sldId id="361" r:id="rId72"/>
    <p:sldId id="362" r:id="rId73"/>
  </p:sldIdLst>
  <p:sldSz cx="9144000" cy="5143500" type="screen16x9"/>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5pPr>
    <a:lvl6pPr marL="2286000" algn="l" defTabSz="914400" rtl="0" eaLnBrk="1" latinLnBrk="0" hangingPunct="1">
      <a:defRPr sz="2800" kern="1200">
        <a:solidFill>
          <a:schemeClr val="tx1"/>
        </a:solidFill>
        <a:latin typeface="Times New Roman" pitchFamily="18" charset="0"/>
        <a:ea typeface="MS PGothic" pitchFamily="34" charset="-128"/>
        <a:cs typeface="+mn-cs"/>
      </a:defRPr>
    </a:lvl6pPr>
    <a:lvl7pPr marL="2743200" algn="l" defTabSz="914400" rtl="0" eaLnBrk="1" latinLnBrk="0" hangingPunct="1">
      <a:defRPr sz="2800" kern="1200">
        <a:solidFill>
          <a:schemeClr val="tx1"/>
        </a:solidFill>
        <a:latin typeface="Times New Roman" pitchFamily="18" charset="0"/>
        <a:ea typeface="MS PGothic" pitchFamily="34" charset="-128"/>
        <a:cs typeface="+mn-cs"/>
      </a:defRPr>
    </a:lvl7pPr>
    <a:lvl8pPr marL="3200400" algn="l" defTabSz="914400" rtl="0" eaLnBrk="1" latinLnBrk="0" hangingPunct="1">
      <a:defRPr sz="2800" kern="1200">
        <a:solidFill>
          <a:schemeClr val="tx1"/>
        </a:solidFill>
        <a:latin typeface="Times New Roman" pitchFamily="18" charset="0"/>
        <a:ea typeface="MS PGothic" pitchFamily="34" charset="-128"/>
        <a:cs typeface="+mn-cs"/>
      </a:defRPr>
    </a:lvl8pPr>
    <a:lvl9pPr marL="3657600" algn="l" defTabSz="914400" rtl="0" eaLnBrk="1" latinLnBrk="0" hangingPunct="1">
      <a:defRPr sz="2800" kern="1200">
        <a:solidFill>
          <a:schemeClr val="tx1"/>
        </a:solidFill>
        <a:latin typeface="Times New Roman" pitchFamily="18"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C60036"/>
    <a:srgbClr val="808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13" autoAdjust="0"/>
    <p:restoredTop sz="88336" autoAdjust="0"/>
  </p:normalViewPr>
  <p:slideViewPr>
    <p:cSldViewPr>
      <p:cViewPr varScale="1">
        <p:scale>
          <a:sx n="106" d="100"/>
          <a:sy n="106" d="100"/>
        </p:scale>
        <p:origin x="450" y="108"/>
      </p:cViewPr>
      <p:guideLst>
        <p:guide orient="horz" pos="1620"/>
        <p:guide pos="2880"/>
      </p:guideLst>
    </p:cSldViewPr>
  </p:slideViewPr>
  <p:notesTextViewPr>
    <p:cViewPr>
      <p:scale>
        <a:sx n="1" d="1"/>
        <a:sy n="1" d="1"/>
      </p:scale>
      <p:origin x="0" y="0"/>
    </p:cViewPr>
  </p:notesTextViewPr>
  <p:sorterViewPr>
    <p:cViewPr varScale="1">
      <p:scale>
        <a:sx n="1" d="1"/>
        <a:sy n="1" d="1"/>
      </p:scale>
      <p:origin x="0" y="0"/>
    </p:cViewPr>
  </p:sorterViewPr>
  <p:notesViewPr>
    <p:cSldViewPr>
      <p:cViewPr varScale="1">
        <p:scale>
          <a:sx n="46" d="100"/>
          <a:sy n="46" d="100"/>
        </p:scale>
        <p:origin x="-2658" y="-1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F24510-AB97-4ACC-8CBC-6EFE6E631513}"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7DDE911B-4BD3-457B-B0F4-9D52BA094E6E}">
      <dgm:prSet/>
      <dgm:spPr/>
      <dgm:t>
        <a:bodyPr/>
        <a:lstStyle/>
        <a:p>
          <a:r>
            <a:rPr lang="en-US" dirty="0"/>
            <a:t>Distributed because of </a:t>
          </a:r>
          <a:r>
            <a:rPr lang="en-US" b="1" dirty="0"/>
            <a:t>people</a:t>
          </a:r>
        </a:p>
      </dgm:t>
    </dgm:pt>
    <dgm:pt modelId="{07FC539F-2898-4187-9CBA-1E247F4EDCFE}" type="parTrans" cxnId="{4329EE35-0042-4FDF-96D2-96E038CCE5AF}">
      <dgm:prSet/>
      <dgm:spPr/>
      <dgm:t>
        <a:bodyPr/>
        <a:lstStyle/>
        <a:p>
          <a:endParaRPr lang="en-US"/>
        </a:p>
      </dgm:t>
    </dgm:pt>
    <dgm:pt modelId="{90F849A9-80EA-4E12-B161-3A9CEA8DAB3F}" type="sibTrans" cxnId="{4329EE35-0042-4FDF-96D2-96E038CCE5AF}">
      <dgm:prSet/>
      <dgm:spPr/>
      <dgm:t>
        <a:bodyPr/>
        <a:lstStyle/>
        <a:p>
          <a:endParaRPr lang="en-US"/>
        </a:p>
      </dgm:t>
    </dgm:pt>
    <dgm:pt modelId="{D9277115-AD99-4E2E-A79F-10EC4359B6D1}">
      <dgm:prSet/>
      <dgm:spPr/>
      <dgm:t>
        <a:bodyPr/>
        <a:lstStyle/>
        <a:p>
          <a:r>
            <a:rPr lang="en-US" dirty="0"/>
            <a:t>Not because of </a:t>
          </a:r>
          <a:r>
            <a:rPr lang="en-US" b="1" dirty="0"/>
            <a:t>machines</a:t>
          </a:r>
          <a:r>
            <a:rPr lang="en-US" dirty="0"/>
            <a:t>.</a:t>
          </a:r>
        </a:p>
      </dgm:t>
    </dgm:pt>
    <dgm:pt modelId="{BDCA116C-8970-4FC6-8CAC-CFF36A9CE41B}" type="parTrans" cxnId="{9FE68068-ADB2-4E98-BC26-A54B2F900577}">
      <dgm:prSet/>
      <dgm:spPr/>
      <dgm:t>
        <a:bodyPr/>
        <a:lstStyle/>
        <a:p>
          <a:endParaRPr lang="en-US"/>
        </a:p>
      </dgm:t>
    </dgm:pt>
    <dgm:pt modelId="{EE25A00B-30BC-4A2B-833D-BC2741D61C61}" type="sibTrans" cxnId="{9FE68068-ADB2-4E98-BC26-A54B2F900577}">
      <dgm:prSet/>
      <dgm:spPr/>
      <dgm:t>
        <a:bodyPr/>
        <a:lstStyle/>
        <a:p>
          <a:endParaRPr lang="en-US"/>
        </a:p>
      </dgm:t>
    </dgm:pt>
    <dgm:pt modelId="{59E65726-E508-4D93-B3B4-A66463352CCB}">
      <dgm:prSet/>
      <dgm:spPr/>
      <dgm:t>
        <a:bodyPr/>
        <a:lstStyle/>
        <a:p>
          <a:r>
            <a:rPr lang="en-US"/>
            <a:t>Our goal is to satisfy all these constraints.</a:t>
          </a:r>
        </a:p>
      </dgm:t>
    </dgm:pt>
    <dgm:pt modelId="{DDD8668D-465F-4354-8CFE-E86D59A952E3}" type="parTrans" cxnId="{541D3CCF-CA6A-476D-A101-209816009420}">
      <dgm:prSet/>
      <dgm:spPr/>
      <dgm:t>
        <a:bodyPr/>
        <a:lstStyle/>
        <a:p>
          <a:endParaRPr lang="en-US"/>
        </a:p>
      </dgm:t>
    </dgm:pt>
    <dgm:pt modelId="{C1C038F6-5F35-454E-AFCC-0411A35762F4}" type="sibTrans" cxnId="{541D3CCF-CA6A-476D-A101-209816009420}">
      <dgm:prSet/>
      <dgm:spPr/>
      <dgm:t>
        <a:bodyPr/>
        <a:lstStyle/>
        <a:p>
          <a:endParaRPr lang="en-US"/>
        </a:p>
      </dgm:t>
    </dgm:pt>
    <dgm:pt modelId="{67F240B3-F372-4672-97DC-DC3C039AE9F1}" type="pres">
      <dgm:prSet presAssocID="{48F24510-AB97-4ACC-8CBC-6EFE6E631513}" presName="root" presStyleCnt="0">
        <dgm:presLayoutVars>
          <dgm:dir/>
          <dgm:resizeHandles val="exact"/>
        </dgm:presLayoutVars>
      </dgm:prSet>
      <dgm:spPr/>
    </dgm:pt>
    <dgm:pt modelId="{D7C7218C-39F7-4CFE-8E4E-FABA55E892AE}" type="pres">
      <dgm:prSet presAssocID="{7DDE911B-4BD3-457B-B0F4-9D52BA094E6E}" presName="compNode" presStyleCnt="0"/>
      <dgm:spPr/>
    </dgm:pt>
    <dgm:pt modelId="{A65E6145-2598-496B-8304-6A0F63FDCAE0}" type="pres">
      <dgm:prSet presAssocID="{7DDE911B-4BD3-457B-B0F4-9D52BA094E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5290442F-3FDC-4102-A1A5-0F814A0D6D37}" type="pres">
      <dgm:prSet presAssocID="{7DDE911B-4BD3-457B-B0F4-9D52BA094E6E}" presName="spaceRect" presStyleCnt="0"/>
      <dgm:spPr/>
    </dgm:pt>
    <dgm:pt modelId="{4D4979EA-3F36-4736-8C22-7EAE3D40608F}" type="pres">
      <dgm:prSet presAssocID="{7DDE911B-4BD3-457B-B0F4-9D52BA094E6E}" presName="textRect" presStyleLbl="revTx" presStyleIdx="0" presStyleCnt="3">
        <dgm:presLayoutVars>
          <dgm:chMax val="1"/>
          <dgm:chPref val="1"/>
        </dgm:presLayoutVars>
      </dgm:prSet>
      <dgm:spPr/>
    </dgm:pt>
    <dgm:pt modelId="{68F99A90-CA3D-48DF-91F6-71D60D0DE1EC}" type="pres">
      <dgm:prSet presAssocID="{90F849A9-80EA-4E12-B161-3A9CEA8DAB3F}" presName="sibTrans" presStyleCnt="0"/>
      <dgm:spPr/>
    </dgm:pt>
    <dgm:pt modelId="{560BC29A-1530-4D52-BDDF-9898B121FD33}" type="pres">
      <dgm:prSet presAssocID="{D9277115-AD99-4E2E-A79F-10EC4359B6D1}" presName="compNode" presStyleCnt="0"/>
      <dgm:spPr/>
    </dgm:pt>
    <dgm:pt modelId="{B1B9B46F-4F1D-40D5-9465-78E9A7A4B244}" type="pres">
      <dgm:prSet presAssocID="{D9277115-AD99-4E2E-A79F-10EC4359B6D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w blade"/>
        </a:ext>
      </dgm:extLst>
    </dgm:pt>
    <dgm:pt modelId="{7F6F7107-813F-46AF-89ED-DE53B3C8EE41}" type="pres">
      <dgm:prSet presAssocID="{D9277115-AD99-4E2E-A79F-10EC4359B6D1}" presName="spaceRect" presStyleCnt="0"/>
      <dgm:spPr/>
    </dgm:pt>
    <dgm:pt modelId="{426400A1-33CE-4EBA-BED9-813899D97BA3}" type="pres">
      <dgm:prSet presAssocID="{D9277115-AD99-4E2E-A79F-10EC4359B6D1}" presName="textRect" presStyleLbl="revTx" presStyleIdx="1" presStyleCnt="3">
        <dgm:presLayoutVars>
          <dgm:chMax val="1"/>
          <dgm:chPref val="1"/>
        </dgm:presLayoutVars>
      </dgm:prSet>
      <dgm:spPr/>
    </dgm:pt>
    <dgm:pt modelId="{4C47E5A3-224B-4314-8C96-9EAEE9A5D87B}" type="pres">
      <dgm:prSet presAssocID="{EE25A00B-30BC-4A2B-833D-BC2741D61C61}" presName="sibTrans" presStyleCnt="0"/>
      <dgm:spPr/>
    </dgm:pt>
    <dgm:pt modelId="{37AC76BA-3A9E-492C-A8B6-E254DF336659}" type="pres">
      <dgm:prSet presAssocID="{59E65726-E508-4D93-B3B4-A66463352CCB}" presName="compNode" presStyleCnt="0"/>
      <dgm:spPr/>
    </dgm:pt>
    <dgm:pt modelId="{E513AA7B-2E84-4A7E-9A3E-5B801F54CA1D}" type="pres">
      <dgm:prSet presAssocID="{59E65726-E508-4D93-B3B4-A66463352C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D490DF5B-28C0-421E-A8A3-2C4C86B775A0}" type="pres">
      <dgm:prSet presAssocID="{59E65726-E508-4D93-B3B4-A66463352CCB}" presName="spaceRect" presStyleCnt="0"/>
      <dgm:spPr/>
    </dgm:pt>
    <dgm:pt modelId="{691FDC9A-AF9A-4758-88EE-C209B9E52C0F}" type="pres">
      <dgm:prSet presAssocID="{59E65726-E508-4D93-B3B4-A66463352CCB}" presName="textRect" presStyleLbl="revTx" presStyleIdx="2" presStyleCnt="3">
        <dgm:presLayoutVars>
          <dgm:chMax val="1"/>
          <dgm:chPref val="1"/>
        </dgm:presLayoutVars>
      </dgm:prSet>
      <dgm:spPr/>
    </dgm:pt>
  </dgm:ptLst>
  <dgm:cxnLst>
    <dgm:cxn modelId="{86D6D40B-22FE-41DB-8599-DA6B0C612C35}" type="presOf" srcId="{7DDE911B-4BD3-457B-B0F4-9D52BA094E6E}" destId="{4D4979EA-3F36-4736-8C22-7EAE3D40608F}" srcOrd="0" destOrd="0" presId="urn:microsoft.com/office/officeart/2018/2/layout/IconLabelList"/>
    <dgm:cxn modelId="{4329EE35-0042-4FDF-96D2-96E038CCE5AF}" srcId="{48F24510-AB97-4ACC-8CBC-6EFE6E631513}" destId="{7DDE911B-4BD3-457B-B0F4-9D52BA094E6E}" srcOrd="0" destOrd="0" parTransId="{07FC539F-2898-4187-9CBA-1E247F4EDCFE}" sibTransId="{90F849A9-80EA-4E12-B161-3A9CEA8DAB3F}"/>
    <dgm:cxn modelId="{1D34753D-3A5A-4AC3-AFEA-90D5262CCAA8}" type="presOf" srcId="{48F24510-AB97-4ACC-8CBC-6EFE6E631513}" destId="{67F240B3-F372-4672-97DC-DC3C039AE9F1}" srcOrd="0" destOrd="0" presId="urn:microsoft.com/office/officeart/2018/2/layout/IconLabelList"/>
    <dgm:cxn modelId="{9FE68068-ADB2-4E98-BC26-A54B2F900577}" srcId="{48F24510-AB97-4ACC-8CBC-6EFE6E631513}" destId="{D9277115-AD99-4E2E-A79F-10EC4359B6D1}" srcOrd="1" destOrd="0" parTransId="{BDCA116C-8970-4FC6-8CAC-CFF36A9CE41B}" sibTransId="{EE25A00B-30BC-4A2B-833D-BC2741D61C61}"/>
    <dgm:cxn modelId="{5A932C79-688C-41DC-AE90-C53FFCDF6A5F}" type="presOf" srcId="{59E65726-E508-4D93-B3B4-A66463352CCB}" destId="{691FDC9A-AF9A-4758-88EE-C209B9E52C0F}" srcOrd="0" destOrd="0" presId="urn:microsoft.com/office/officeart/2018/2/layout/IconLabelList"/>
    <dgm:cxn modelId="{54922B97-26D3-4278-B2C2-0C03FC25D852}" type="presOf" srcId="{D9277115-AD99-4E2E-A79F-10EC4359B6D1}" destId="{426400A1-33CE-4EBA-BED9-813899D97BA3}" srcOrd="0" destOrd="0" presId="urn:microsoft.com/office/officeart/2018/2/layout/IconLabelList"/>
    <dgm:cxn modelId="{541D3CCF-CA6A-476D-A101-209816009420}" srcId="{48F24510-AB97-4ACC-8CBC-6EFE6E631513}" destId="{59E65726-E508-4D93-B3B4-A66463352CCB}" srcOrd="2" destOrd="0" parTransId="{DDD8668D-465F-4354-8CFE-E86D59A952E3}" sibTransId="{C1C038F6-5F35-454E-AFCC-0411A35762F4}"/>
    <dgm:cxn modelId="{52B6D2E9-D160-4661-BA84-2B6E8DD11721}" type="presParOf" srcId="{67F240B3-F372-4672-97DC-DC3C039AE9F1}" destId="{D7C7218C-39F7-4CFE-8E4E-FABA55E892AE}" srcOrd="0" destOrd="0" presId="urn:microsoft.com/office/officeart/2018/2/layout/IconLabelList"/>
    <dgm:cxn modelId="{CEFDA1C7-E0FE-42BA-97F4-E877E089AE67}" type="presParOf" srcId="{D7C7218C-39F7-4CFE-8E4E-FABA55E892AE}" destId="{A65E6145-2598-496B-8304-6A0F63FDCAE0}" srcOrd="0" destOrd="0" presId="urn:microsoft.com/office/officeart/2018/2/layout/IconLabelList"/>
    <dgm:cxn modelId="{605ABB2A-60B5-4FEA-99FA-C1331618D420}" type="presParOf" srcId="{D7C7218C-39F7-4CFE-8E4E-FABA55E892AE}" destId="{5290442F-3FDC-4102-A1A5-0F814A0D6D37}" srcOrd="1" destOrd="0" presId="urn:microsoft.com/office/officeart/2018/2/layout/IconLabelList"/>
    <dgm:cxn modelId="{A049E3D4-A2CB-4568-8A7B-8A6630BF77B4}" type="presParOf" srcId="{D7C7218C-39F7-4CFE-8E4E-FABA55E892AE}" destId="{4D4979EA-3F36-4736-8C22-7EAE3D40608F}" srcOrd="2" destOrd="0" presId="urn:microsoft.com/office/officeart/2018/2/layout/IconLabelList"/>
    <dgm:cxn modelId="{52296300-AD51-4D52-8D1A-47F797064B5A}" type="presParOf" srcId="{67F240B3-F372-4672-97DC-DC3C039AE9F1}" destId="{68F99A90-CA3D-48DF-91F6-71D60D0DE1EC}" srcOrd="1" destOrd="0" presId="urn:microsoft.com/office/officeart/2018/2/layout/IconLabelList"/>
    <dgm:cxn modelId="{AE35E87B-040E-4EE0-8A1E-33127300C46D}" type="presParOf" srcId="{67F240B3-F372-4672-97DC-DC3C039AE9F1}" destId="{560BC29A-1530-4D52-BDDF-9898B121FD33}" srcOrd="2" destOrd="0" presId="urn:microsoft.com/office/officeart/2018/2/layout/IconLabelList"/>
    <dgm:cxn modelId="{E3B54D79-09AC-4B0C-A45C-0A3AEFF1CC39}" type="presParOf" srcId="{560BC29A-1530-4D52-BDDF-9898B121FD33}" destId="{B1B9B46F-4F1D-40D5-9465-78E9A7A4B244}" srcOrd="0" destOrd="0" presId="urn:microsoft.com/office/officeart/2018/2/layout/IconLabelList"/>
    <dgm:cxn modelId="{6D9D7CCF-5B31-456D-AACE-58DC6CFE35FD}" type="presParOf" srcId="{560BC29A-1530-4D52-BDDF-9898B121FD33}" destId="{7F6F7107-813F-46AF-89ED-DE53B3C8EE41}" srcOrd="1" destOrd="0" presId="urn:microsoft.com/office/officeart/2018/2/layout/IconLabelList"/>
    <dgm:cxn modelId="{B44A2BFB-A95A-42D9-9082-0981F4A061F5}" type="presParOf" srcId="{560BC29A-1530-4D52-BDDF-9898B121FD33}" destId="{426400A1-33CE-4EBA-BED9-813899D97BA3}" srcOrd="2" destOrd="0" presId="urn:microsoft.com/office/officeart/2018/2/layout/IconLabelList"/>
    <dgm:cxn modelId="{7A598842-671A-44C1-BD99-CBD14BE3BC7C}" type="presParOf" srcId="{67F240B3-F372-4672-97DC-DC3C039AE9F1}" destId="{4C47E5A3-224B-4314-8C96-9EAEE9A5D87B}" srcOrd="3" destOrd="0" presId="urn:microsoft.com/office/officeart/2018/2/layout/IconLabelList"/>
    <dgm:cxn modelId="{733FAFF4-6972-4E98-B210-9463B31A29AA}" type="presParOf" srcId="{67F240B3-F372-4672-97DC-DC3C039AE9F1}" destId="{37AC76BA-3A9E-492C-A8B6-E254DF336659}" srcOrd="4" destOrd="0" presId="urn:microsoft.com/office/officeart/2018/2/layout/IconLabelList"/>
    <dgm:cxn modelId="{C1B57618-3BCE-41FD-9971-3A81632B8FAE}" type="presParOf" srcId="{37AC76BA-3A9E-492C-A8B6-E254DF336659}" destId="{E513AA7B-2E84-4A7E-9A3E-5B801F54CA1D}" srcOrd="0" destOrd="0" presId="urn:microsoft.com/office/officeart/2018/2/layout/IconLabelList"/>
    <dgm:cxn modelId="{6370DCDE-5311-4E08-B25C-B4266AF46D3D}" type="presParOf" srcId="{37AC76BA-3A9E-492C-A8B6-E254DF336659}" destId="{D490DF5B-28C0-421E-A8A3-2C4C86B775A0}" srcOrd="1" destOrd="0" presId="urn:microsoft.com/office/officeart/2018/2/layout/IconLabelList"/>
    <dgm:cxn modelId="{B17DD711-A019-49AE-AB1B-3AA673C79266}" type="presParOf" srcId="{37AC76BA-3A9E-492C-A8B6-E254DF336659}" destId="{691FDC9A-AF9A-4758-88EE-C209B9E52C0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5E6145-2598-496B-8304-6A0F63FDCAE0}">
      <dsp:nvSpPr>
        <dsp:cNvPr id="0" name=""/>
        <dsp:cNvSpPr/>
      </dsp:nvSpPr>
      <dsp:spPr>
        <a:xfrm>
          <a:off x="813551" y="521525"/>
          <a:ext cx="1088414" cy="10884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4979EA-3F36-4736-8C22-7EAE3D40608F}">
      <dsp:nvSpPr>
        <dsp:cNvPr id="0" name=""/>
        <dsp:cNvSpPr/>
      </dsp:nvSpPr>
      <dsp:spPr>
        <a:xfrm>
          <a:off x="148409" y="1929109"/>
          <a:ext cx="2418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Distributed because of </a:t>
          </a:r>
          <a:r>
            <a:rPr lang="en-US" sz="2000" b="1" kern="1200" dirty="0"/>
            <a:t>people</a:t>
          </a:r>
        </a:p>
      </dsp:txBody>
      <dsp:txXfrm>
        <a:off x="148409" y="1929109"/>
        <a:ext cx="2418699" cy="720000"/>
      </dsp:txXfrm>
    </dsp:sp>
    <dsp:sp modelId="{B1B9B46F-4F1D-40D5-9465-78E9A7A4B244}">
      <dsp:nvSpPr>
        <dsp:cNvPr id="0" name=""/>
        <dsp:cNvSpPr/>
      </dsp:nvSpPr>
      <dsp:spPr>
        <a:xfrm>
          <a:off x="3655523" y="521525"/>
          <a:ext cx="1088414" cy="10884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6400A1-33CE-4EBA-BED9-813899D97BA3}">
      <dsp:nvSpPr>
        <dsp:cNvPr id="0" name=""/>
        <dsp:cNvSpPr/>
      </dsp:nvSpPr>
      <dsp:spPr>
        <a:xfrm>
          <a:off x="2990381" y="1929109"/>
          <a:ext cx="2418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Not because of </a:t>
          </a:r>
          <a:r>
            <a:rPr lang="en-US" sz="2000" b="1" kern="1200" dirty="0"/>
            <a:t>machines</a:t>
          </a:r>
          <a:r>
            <a:rPr lang="en-US" sz="2000" kern="1200" dirty="0"/>
            <a:t>.</a:t>
          </a:r>
        </a:p>
      </dsp:txBody>
      <dsp:txXfrm>
        <a:off x="2990381" y="1929109"/>
        <a:ext cx="2418699" cy="720000"/>
      </dsp:txXfrm>
    </dsp:sp>
    <dsp:sp modelId="{E513AA7B-2E84-4A7E-9A3E-5B801F54CA1D}">
      <dsp:nvSpPr>
        <dsp:cNvPr id="0" name=""/>
        <dsp:cNvSpPr/>
      </dsp:nvSpPr>
      <dsp:spPr>
        <a:xfrm>
          <a:off x="6497495" y="521525"/>
          <a:ext cx="1088414" cy="10884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1FDC9A-AF9A-4758-88EE-C209B9E52C0F}">
      <dsp:nvSpPr>
        <dsp:cNvPr id="0" name=""/>
        <dsp:cNvSpPr/>
      </dsp:nvSpPr>
      <dsp:spPr>
        <a:xfrm>
          <a:off x="5832353" y="1929109"/>
          <a:ext cx="2418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Our goal is to satisfy all these constraints.</a:t>
          </a:r>
        </a:p>
      </dsp:txBody>
      <dsp:txXfrm>
        <a:off x="5832353" y="1929109"/>
        <a:ext cx="241869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defRPr sz="1200">
                <a:latin typeface="Times New Roman" charset="0"/>
                <a:ea typeface="ＭＳ Ｐゴシック" charset="0"/>
                <a:cs typeface="+mn-cs"/>
              </a:defRPr>
            </a:lvl1pPr>
          </a:lstStyle>
          <a:p>
            <a:pPr>
              <a:defRPr/>
            </a:pPr>
            <a:endParaRPr lang="en-US"/>
          </a:p>
        </p:txBody>
      </p:sp>
      <p:sp>
        <p:nvSpPr>
          <p:cNvPr id="921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cs typeface="+mn-cs"/>
              </a:defRPr>
            </a:lvl1pPr>
          </a:lstStyle>
          <a:p>
            <a:pPr>
              <a:defRPr/>
            </a:pPr>
            <a:endParaRPr lang="en-US"/>
          </a:p>
        </p:txBody>
      </p:sp>
      <p:sp>
        <p:nvSpPr>
          <p:cNvPr id="922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22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defRPr sz="1200">
                <a:latin typeface="Times New Roman" charset="0"/>
                <a:ea typeface="ＭＳ Ｐゴシック" charset="0"/>
                <a:cs typeface="+mn-cs"/>
              </a:defRPr>
            </a:lvl1pPr>
          </a:lstStyle>
          <a:p>
            <a:pPr>
              <a:defRPr/>
            </a:pPr>
            <a:endParaRPr lang="en-US"/>
          </a:p>
        </p:txBody>
      </p:sp>
      <p:sp>
        <p:nvSpPr>
          <p:cNvPr id="922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lgn="r">
              <a:defRPr sz="1200"/>
            </a:lvl1pPr>
          </a:lstStyle>
          <a:p>
            <a:pPr>
              <a:defRPr/>
            </a:pPr>
            <a:fld id="{F0DDE668-1C34-46D8-8C87-45DBD7915FB8}" type="slidenum">
              <a:rPr lang="en-US"/>
              <a:pPr>
                <a:defRPr/>
              </a:pPr>
              <a:t>‹#›</a:t>
            </a:fld>
            <a:endParaRPr lang="en-US"/>
          </a:p>
        </p:txBody>
      </p:sp>
    </p:spTree>
    <p:extLst>
      <p:ext uri="{BB962C8B-B14F-4D97-AF65-F5344CB8AC3E}">
        <p14:creationId xmlns:p14="http://schemas.microsoft.com/office/powerpoint/2010/main" val="34989476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people.</a:t>
            </a:r>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3</a:t>
            </a:fld>
            <a:endParaRPr lang="en-US"/>
          </a:p>
        </p:txBody>
      </p:sp>
    </p:spTree>
    <p:extLst>
      <p:ext uri="{BB962C8B-B14F-4D97-AF65-F5344CB8AC3E}">
        <p14:creationId xmlns:p14="http://schemas.microsoft.com/office/powerpoint/2010/main" val="4082303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people.</a:t>
            </a:r>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51</a:t>
            </a:fld>
            <a:endParaRPr lang="en-US"/>
          </a:p>
        </p:txBody>
      </p:sp>
    </p:spTree>
    <p:extLst>
      <p:ext uri="{BB962C8B-B14F-4D97-AF65-F5344CB8AC3E}">
        <p14:creationId xmlns:p14="http://schemas.microsoft.com/office/powerpoint/2010/main" val="2636378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people.</a:t>
            </a:r>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52</a:t>
            </a:fld>
            <a:endParaRPr lang="en-US"/>
          </a:p>
        </p:txBody>
      </p:sp>
    </p:spTree>
    <p:extLst>
      <p:ext uri="{BB962C8B-B14F-4D97-AF65-F5344CB8AC3E}">
        <p14:creationId xmlns:p14="http://schemas.microsoft.com/office/powerpoint/2010/main" val="1107251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a:t>
            </a:r>
            <a:r>
              <a:rPr lang="en-US" baseline="0" dirty="0"/>
              <a:t> sides mimic the different natures of the people’s problems – the user, the owner, and the mitigation in the middle which creates the whole abstraction.</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70</a:t>
            </a:fld>
            <a:endParaRPr lang="en-US"/>
          </a:p>
        </p:txBody>
      </p:sp>
    </p:spTree>
    <p:extLst>
      <p:ext uri="{BB962C8B-B14F-4D97-AF65-F5344CB8AC3E}">
        <p14:creationId xmlns:p14="http://schemas.microsoft.com/office/powerpoint/2010/main" val="3063600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people.</a:t>
            </a:r>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4</a:t>
            </a:fld>
            <a:endParaRPr lang="en-US"/>
          </a:p>
        </p:txBody>
      </p:sp>
    </p:spTree>
    <p:extLst>
      <p:ext uri="{BB962C8B-B14F-4D97-AF65-F5344CB8AC3E}">
        <p14:creationId xmlns:p14="http://schemas.microsoft.com/office/powerpoint/2010/main" val="3017413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a:t>
            </a:r>
            <a:r>
              <a:rPr lang="en-US" baseline="0" dirty="0"/>
              <a:t> a researcher in our Chemistry department.  She has computational wants and needs.  Here are some examples of problems she has with her computations.</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5</a:t>
            </a:fld>
            <a:endParaRPr lang="en-US"/>
          </a:p>
        </p:txBody>
      </p:sp>
    </p:spTree>
    <p:extLst>
      <p:ext uri="{BB962C8B-B14F-4D97-AF65-F5344CB8AC3E}">
        <p14:creationId xmlns:p14="http://schemas.microsoft.com/office/powerpoint/2010/main" val="3919763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dean of Letters and Sciences.</a:t>
            </a:r>
            <a:r>
              <a:rPr lang="en-US" baseline="0" dirty="0"/>
              <a:t>  He helps pay for the machines that researchers use.  He also has wants and needs.  Here are three of his.</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11</a:t>
            </a:fld>
            <a:endParaRPr lang="en-US"/>
          </a:p>
        </p:txBody>
      </p:sp>
    </p:spTree>
    <p:extLst>
      <p:ext uri="{BB962C8B-B14F-4D97-AF65-F5344CB8AC3E}">
        <p14:creationId xmlns:p14="http://schemas.microsoft.com/office/powerpoint/2010/main" val="2932228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puppies…</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14</a:t>
            </a:fld>
            <a:endParaRPr lang="en-US"/>
          </a:p>
        </p:txBody>
      </p:sp>
    </p:spTree>
    <p:extLst>
      <p:ext uri="{BB962C8B-B14F-4D97-AF65-F5344CB8AC3E}">
        <p14:creationId xmlns:p14="http://schemas.microsoft.com/office/powerpoint/2010/main" val="163599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HTCondor helps</a:t>
            </a:r>
            <a:r>
              <a:rPr lang="en-US" baseline="0" dirty="0"/>
              <a:t> to manage the computing want and needs of both the user of the machine and the provider, and do that independently of one another.</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15</a:t>
            </a:fld>
            <a:endParaRPr lang="en-US"/>
          </a:p>
        </p:txBody>
      </p:sp>
    </p:spTree>
    <p:extLst>
      <p:ext uri="{BB962C8B-B14F-4D97-AF65-F5344CB8AC3E}">
        <p14:creationId xmlns:p14="http://schemas.microsoft.com/office/powerpoint/2010/main" val="4240032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GPU machines in the CHTC pool.  But in the real world, it</a:t>
            </a:r>
            <a:r>
              <a:rPr lang="en-US" baseline="0" dirty="0"/>
              <a:t> isn’t even that easy.  One system is used by many people, often with conflicting needs.  And any one campus doesn’t have one sole provider of resource, but many.  </a:t>
            </a:r>
            <a:r>
              <a:rPr lang="en-US" baseline="0" dirty="0" err="1"/>
              <a:t>Exampl</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16</a:t>
            </a:fld>
            <a:endParaRPr lang="en-US"/>
          </a:p>
        </p:txBody>
      </p:sp>
    </p:spTree>
    <p:extLst>
      <p:ext uri="{BB962C8B-B14F-4D97-AF65-F5344CB8AC3E}">
        <p14:creationId xmlns:p14="http://schemas.microsoft.com/office/powerpoint/2010/main" val="1484513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cal</a:t>
            </a:r>
            <a:r>
              <a:rPr lang="en-US" baseline="0" dirty="0"/>
              <a:t>l this kind of problem distributed.  Yes, it is distributed in the sense that it uses multiple computers with a network, but more importantly, the policies are distributed – there are distributed users with different wants and needs and many providers, again with potentially conflicting wants and needs.  The goal of our system is to provide mechanisms for each of these policies to be expressed independently of each other, and to harmonize the polices into one coherent system.</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18</a:t>
            </a:fld>
            <a:endParaRPr lang="en-US"/>
          </a:p>
        </p:txBody>
      </p:sp>
    </p:spTree>
    <p:extLst>
      <p:ext uri="{BB962C8B-B14F-4D97-AF65-F5344CB8AC3E}">
        <p14:creationId xmlns:p14="http://schemas.microsoft.com/office/powerpoint/2010/main" val="302567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a:t>
            </a:r>
            <a:r>
              <a:rPr lang="en-US" baseline="0" dirty="0"/>
              <a:t> whole philosophy is predicated on the assumption that large workflows can be broken down into many small independent jobs.</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21</a:t>
            </a:fld>
            <a:endParaRPr lang="en-US"/>
          </a:p>
        </p:txBody>
      </p:sp>
    </p:spTree>
    <p:extLst>
      <p:ext uri="{BB962C8B-B14F-4D97-AF65-F5344CB8AC3E}">
        <p14:creationId xmlns:p14="http://schemas.microsoft.com/office/powerpoint/2010/main" val="8981396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7" descr="CHTC_logo_color_ver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5514" y="436960"/>
            <a:ext cx="2211387" cy="94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C:\Users\vmuser\Desktop\HTCondor_red_blk_nota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4226" y="1494235"/>
            <a:ext cx="2708275" cy="47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6402" name="Rectangle 2"/>
          <p:cNvSpPr>
            <a:spLocks noGrp="1" noChangeArrowheads="1"/>
          </p:cNvSpPr>
          <p:nvPr>
            <p:ph type="ctrTitle"/>
          </p:nvPr>
        </p:nvSpPr>
        <p:spPr>
          <a:xfrm>
            <a:off x="685800" y="2332580"/>
            <a:ext cx="7772400" cy="1828800"/>
          </a:xfrm>
        </p:spPr>
        <p:txBody>
          <a:bodyPr/>
          <a:lstStyle>
            <a:lvl1pPr>
              <a:defRPr/>
            </a:lvl1pPr>
          </a:lstStyle>
          <a:p>
            <a:pPr lvl="0"/>
            <a:r>
              <a:rPr lang="en-US" noProof="0"/>
              <a:t>Click to edit Master title style</a:t>
            </a:r>
          </a:p>
        </p:txBody>
      </p:sp>
    </p:spTree>
    <p:extLst>
      <p:ext uri="{BB962C8B-B14F-4D97-AF65-F5344CB8AC3E}">
        <p14:creationId xmlns:p14="http://schemas.microsoft.com/office/powerpoint/2010/main" val="237830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3087B0B7-E75A-45E6-8334-DC3A57A259EE}" type="slidenum">
              <a:rPr lang="en-US"/>
              <a:pPr>
                <a:defRPr/>
              </a:pPr>
              <a:t>‹#›</a:t>
            </a:fld>
            <a:endParaRPr lang="en-US"/>
          </a:p>
        </p:txBody>
      </p:sp>
    </p:spTree>
    <p:extLst>
      <p:ext uri="{BB962C8B-B14F-4D97-AF65-F5344CB8AC3E}">
        <p14:creationId xmlns:p14="http://schemas.microsoft.com/office/powerpoint/2010/main" val="3711160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3771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3771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95EE83DE-4924-4CEB-B587-40D68EDCBAF7}" type="slidenum">
              <a:rPr lang="en-US"/>
              <a:pPr>
                <a:defRPr/>
              </a:pPr>
              <a:t>‹#›</a:t>
            </a:fld>
            <a:endParaRPr lang="en-US"/>
          </a:p>
        </p:txBody>
      </p:sp>
    </p:spTree>
    <p:extLst>
      <p:ext uri="{BB962C8B-B14F-4D97-AF65-F5344CB8AC3E}">
        <p14:creationId xmlns:p14="http://schemas.microsoft.com/office/powerpoint/2010/main" val="1990942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72281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2263" y="1016795"/>
            <a:ext cx="8399462" cy="31706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a:xfrm>
            <a:off x="0" y="0"/>
            <a:ext cx="9144000" cy="6858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39627700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2263" y="1016795"/>
            <a:ext cx="8399462" cy="31706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a:xfrm>
            <a:off x="0" y="0"/>
            <a:ext cx="9144000" cy="6858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98645759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2_Title and Conten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54236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60934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374BF044-77D7-4194-95AC-E462B665E722}" type="slidenum">
              <a:rPr lang="en-US"/>
              <a:pPr>
                <a:defRPr/>
              </a:pPr>
              <a:t>‹#›</a:t>
            </a:fld>
            <a:endParaRPr lang="en-US"/>
          </a:p>
        </p:txBody>
      </p:sp>
    </p:spTree>
    <p:extLst>
      <p:ext uri="{BB962C8B-B14F-4D97-AF65-F5344CB8AC3E}">
        <p14:creationId xmlns:p14="http://schemas.microsoft.com/office/powerpoint/2010/main" val="1018979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425178"/>
            <a:ext cx="3810000" cy="28039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25178"/>
            <a:ext cx="3810000" cy="28039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sz="quarter" idx="10"/>
          </p:nvPr>
        </p:nvSpPr>
        <p:spPr>
          <a:xfrm>
            <a:off x="7467600" y="4686300"/>
            <a:ext cx="990600" cy="342900"/>
          </a:xfrm>
          <a:prstGeom prst="rect">
            <a:avLst/>
          </a:prstGeom>
        </p:spPr>
        <p:txBody>
          <a:bodyPr/>
          <a:lstStyle>
            <a:lvl1pPr>
              <a:defRPr/>
            </a:lvl1pPr>
          </a:lstStyle>
          <a:p>
            <a:pPr>
              <a:defRPr/>
            </a:pPr>
            <a:fld id="{DCDDFF8D-01C6-456E-8402-4011AB2E71C0}" type="slidenum">
              <a:rPr lang="en-US"/>
              <a:pPr>
                <a:defRPr/>
              </a:pPr>
              <a:t>‹#›</a:t>
            </a:fld>
            <a:endParaRPr lang="en-US"/>
          </a:p>
        </p:txBody>
      </p:sp>
    </p:spTree>
    <p:extLst>
      <p:ext uri="{BB962C8B-B14F-4D97-AF65-F5344CB8AC3E}">
        <p14:creationId xmlns:p14="http://schemas.microsoft.com/office/powerpoint/2010/main" val="681368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
        <p:nvSpPr>
          <p:cNvPr id="7"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2D38208D-0250-4ED8-9CAC-6A438104E516}" type="slidenum">
              <a:rPr lang="en-US"/>
              <a:pPr>
                <a:defRPr/>
              </a:pPr>
              <a:t>‹#›</a:t>
            </a:fld>
            <a:endParaRPr lang="en-US"/>
          </a:p>
        </p:txBody>
      </p:sp>
    </p:spTree>
    <p:extLst>
      <p:ext uri="{BB962C8B-B14F-4D97-AF65-F5344CB8AC3E}">
        <p14:creationId xmlns:p14="http://schemas.microsoft.com/office/powerpoint/2010/main" val="1456648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F8B16ACA-F66D-42EC-9687-31F200158F73}" type="slidenum">
              <a:rPr lang="en-US"/>
              <a:pPr>
                <a:defRPr/>
              </a:pPr>
              <a:t>‹#›</a:t>
            </a:fld>
            <a:endParaRPr lang="en-US"/>
          </a:p>
        </p:txBody>
      </p:sp>
    </p:spTree>
    <p:extLst>
      <p:ext uri="{BB962C8B-B14F-4D97-AF65-F5344CB8AC3E}">
        <p14:creationId xmlns:p14="http://schemas.microsoft.com/office/powerpoint/2010/main" val="2770334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C702BB8D-2BA2-4A87-8345-E04FA754A012}" type="slidenum">
              <a:rPr lang="en-US"/>
              <a:pPr>
                <a:defRPr/>
              </a:pPr>
              <a:t>‹#›</a:t>
            </a:fld>
            <a:endParaRPr lang="en-US"/>
          </a:p>
        </p:txBody>
      </p:sp>
    </p:spTree>
    <p:extLst>
      <p:ext uri="{BB962C8B-B14F-4D97-AF65-F5344CB8AC3E}">
        <p14:creationId xmlns:p14="http://schemas.microsoft.com/office/powerpoint/2010/main" val="371347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8218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33910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bwMode="auto">
          <a:xfrm>
            <a:off x="0" y="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485379" name="Rectangle 3"/>
          <p:cNvSpPr>
            <a:spLocks noGrp="1" noChangeArrowheads="1"/>
          </p:cNvSpPr>
          <p:nvPr>
            <p:ph type="body" idx="1"/>
          </p:nvPr>
        </p:nvSpPr>
        <p:spPr bwMode="auto">
          <a:xfrm>
            <a:off x="322263" y="1016794"/>
            <a:ext cx="8399462" cy="3170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738" r:id="rId1"/>
    <p:sldLayoutId id="2147483729" r:id="rId2"/>
    <p:sldLayoutId id="2147483730" r:id="rId3"/>
    <p:sldLayoutId id="2147483739" r:id="rId4"/>
    <p:sldLayoutId id="2147483731" r:id="rId5"/>
    <p:sldLayoutId id="2147483732" r:id="rId6"/>
    <p:sldLayoutId id="2147483733" r:id="rId7"/>
    <p:sldLayoutId id="2147483734" r:id="rId8"/>
    <p:sldLayoutId id="2147483735" r:id="rId9"/>
    <p:sldLayoutId id="2147483736" r:id="rId10"/>
    <p:sldLayoutId id="2147483737" r:id="rId11"/>
    <p:sldLayoutId id="2147483740" r:id="rId12"/>
    <p:sldLayoutId id="2147483741" r:id="rId13"/>
    <p:sldLayoutId id="2147483743" r:id="rId14"/>
    <p:sldLayoutId id="2147483744" r:id="rId15"/>
  </p:sldLayoutIdLst>
  <p:hf hdr="0" ftr="0" dt="0"/>
  <p:txStyles>
    <p:titleStyle>
      <a:lvl1pPr algn="ctr" rtl="0" eaLnBrk="1" fontAlgn="base" hangingPunct="1">
        <a:spcBef>
          <a:spcPct val="0"/>
        </a:spcBef>
        <a:spcAft>
          <a:spcPct val="0"/>
        </a:spcAft>
        <a:defRPr sz="4400" b="1">
          <a:solidFill>
            <a:srgbClr val="C60036"/>
          </a:solidFill>
          <a:latin typeface="+mj-lt"/>
          <a:ea typeface="MS PGothic" pitchFamily="34" charset="-128"/>
          <a:cs typeface="ＭＳ Ｐゴシック" charset="0"/>
        </a:defRPr>
      </a:lvl1pPr>
      <a:lvl2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2pPr>
      <a:lvl3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3pPr>
      <a:lvl4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4pPr>
      <a:lvl5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5pPr>
      <a:lvl6pPr marL="4572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6pPr>
      <a:lvl7pPr marL="9144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7pPr>
      <a:lvl8pPr marL="13716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8pPr>
      <a:lvl9pPr marL="18288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9pPr>
    </p:titleStyle>
    <p:bodyStyle>
      <a:lvl1pPr marL="342900" indent="-342900" algn="l" rtl="0" eaLnBrk="1" fontAlgn="base" hangingPunct="1">
        <a:spcBef>
          <a:spcPct val="20000"/>
        </a:spcBef>
        <a:spcAft>
          <a:spcPct val="0"/>
        </a:spcAft>
        <a:buClr>
          <a:srgbClr val="808000"/>
        </a:buClr>
        <a:buSzPct val="120000"/>
        <a:buChar char="›"/>
        <a:defRPr sz="3200">
          <a:solidFill>
            <a:schemeClr val="tx1"/>
          </a:solidFill>
          <a:latin typeface="+mn-lt"/>
          <a:ea typeface="MS PGothic" pitchFamily="34" charset="-128"/>
          <a:cs typeface="MS PGothic" pitchFamily="34" charset="-128"/>
        </a:defRPr>
      </a:lvl1pPr>
      <a:lvl2pPr marL="742950" indent="-285750" algn="l" rtl="0" eaLnBrk="1" fontAlgn="base" hangingPunct="1">
        <a:spcBef>
          <a:spcPct val="20000"/>
        </a:spcBef>
        <a:spcAft>
          <a:spcPct val="0"/>
        </a:spcAft>
        <a:buSzPct val="90000"/>
        <a:buFont typeface="Marlett" pitchFamily="2" charset="2"/>
        <a:buChar char="h"/>
        <a:defRPr sz="2800">
          <a:solidFill>
            <a:schemeClr val="tx1"/>
          </a:solidFill>
          <a:latin typeface="+mn-lt"/>
          <a:ea typeface="MS PGothic" pitchFamily="34" charset="-128"/>
          <a:cs typeface="Arial" charset="0"/>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Arial" charset="0"/>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Arial" charset="0"/>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ea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mn-lt"/>
          <a:ea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mn-lt"/>
          <a:ea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hyperlink" Target="https://en.wikipedia.org/wiki/Directed_acyclic_graph"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research.cs.wisc.edu/htcondor/manual/current/2_10DAGMan_Applications.html#SECTION003102000000000000000" TargetMode="External"/><Relationship Id="rId2" Type="http://schemas.openxmlformats.org/officeDocument/2006/relationships/hyperlink" Target="https://research.cs.wisc.edu/htcondor/manual/current/2_10DAGMan_Applications.html#SECTION003105000000000000000"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research.cs.wisc.edu/htcondor/manual/current/2_10DAGMan_Applications.html#SECTION003102000000000000000" TargetMode="External"/><Relationship Id="rId2" Type="http://schemas.openxmlformats.org/officeDocument/2006/relationships/hyperlink" Target="https://research.cs.wisc.edu/htcondor/manual/current/2_10DAGMan_Applications.html#SECTION003105000000000000000"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8637"/>
            <a:ext cx="7772400" cy="1961002"/>
          </a:xfrm>
        </p:spPr>
        <p:txBody>
          <a:bodyPr/>
          <a:lstStyle/>
          <a:p>
            <a:r>
              <a:rPr lang="en-US" dirty="0">
                <a:latin typeface="Arial Black" panose="020B0A04020102020204" pitchFamily="34" charset="0"/>
              </a:rPr>
              <a:t>High Throughput Computing</a:t>
            </a:r>
          </a:p>
        </p:txBody>
      </p:sp>
      <p:sp>
        <p:nvSpPr>
          <p:cNvPr id="3" name="Subtitle 2"/>
          <p:cNvSpPr>
            <a:spLocks noGrp="1"/>
          </p:cNvSpPr>
          <p:nvPr>
            <p:ph type="subTitle" idx="1"/>
          </p:nvPr>
        </p:nvSpPr>
        <p:spPr>
          <a:xfrm>
            <a:off x="1438712" y="3736944"/>
            <a:ext cx="6400800" cy="675838"/>
          </a:xfrm>
        </p:spPr>
        <p:txBody>
          <a:bodyPr/>
          <a:lstStyle/>
          <a:p>
            <a:r>
              <a:rPr lang="en-US" dirty="0"/>
              <a:t>Greg Thain</a:t>
            </a:r>
          </a:p>
          <a:p>
            <a:r>
              <a:rPr lang="en-US" dirty="0"/>
              <a:t>University of Wisconsin - Madison</a:t>
            </a:r>
          </a:p>
        </p:txBody>
      </p:sp>
    </p:spTree>
    <p:extLst>
      <p:ext uri="{BB962C8B-B14F-4D97-AF65-F5344CB8AC3E}">
        <p14:creationId xmlns:p14="http://schemas.microsoft.com/office/powerpoint/2010/main" val="1409769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70161A-18DF-989C-A986-D431F20DF3A3}"/>
              </a:ext>
            </a:extLst>
          </p:cNvPr>
          <p:cNvSpPr>
            <a:spLocks noGrp="1"/>
          </p:cNvSpPr>
          <p:nvPr>
            <p:ph idx="1"/>
          </p:nvPr>
        </p:nvSpPr>
        <p:spPr>
          <a:xfrm>
            <a:off x="3411794" y="1016795"/>
            <a:ext cx="5616703" cy="3988342"/>
          </a:xfrm>
        </p:spPr>
        <p:txBody>
          <a:bodyPr/>
          <a:lstStyle/>
          <a:p>
            <a:pPr marL="0" indent="0">
              <a:buNone/>
            </a:pPr>
            <a:r>
              <a:rPr lang="en-US" dirty="0"/>
              <a:t>Software to manage all work</a:t>
            </a:r>
          </a:p>
          <a:p>
            <a:pPr marL="0" indent="0">
              <a:buNone/>
            </a:pPr>
            <a:r>
              <a:rPr lang="en-US" dirty="0"/>
              <a:t>All needs declared</a:t>
            </a:r>
          </a:p>
          <a:p>
            <a:pPr marL="0" indent="0">
              <a:buNone/>
            </a:pPr>
            <a:r>
              <a:rPr lang="en-US" dirty="0"/>
              <a:t>Reliable – </a:t>
            </a:r>
            <a:r>
              <a:rPr lang="en-US" strike="dblStrike" dirty="0"/>
              <a:t>like money in bank</a:t>
            </a:r>
          </a:p>
          <a:p>
            <a:pPr marL="0" indent="0">
              <a:buNone/>
            </a:pPr>
            <a:r>
              <a:rPr lang="en-US" dirty="0"/>
              <a:t>  (like money in mattress?)</a:t>
            </a:r>
          </a:p>
          <a:p>
            <a:pPr marL="0" indent="0">
              <a:buNone/>
            </a:pPr>
            <a:r>
              <a:rPr lang="en-US" dirty="0"/>
              <a:t>Implements user's policies</a:t>
            </a:r>
          </a:p>
          <a:p>
            <a:pPr marL="0" indent="0">
              <a:buNone/>
            </a:pPr>
            <a:r>
              <a:rPr lang="en-US" dirty="0"/>
              <a:t>"Submit it and forget it"</a:t>
            </a:r>
          </a:p>
        </p:txBody>
      </p:sp>
      <p:sp>
        <p:nvSpPr>
          <p:cNvPr id="3" name="Title 2">
            <a:extLst>
              <a:ext uri="{FF2B5EF4-FFF2-40B4-BE49-F238E27FC236}">
                <a16:creationId xmlns:a16="http://schemas.microsoft.com/office/drawing/2014/main" id="{1A9CCAAE-C077-3429-0AFC-526C315E4240}"/>
              </a:ext>
            </a:extLst>
          </p:cNvPr>
          <p:cNvSpPr>
            <a:spLocks noGrp="1"/>
          </p:cNvSpPr>
          <p:nvPr>
            <p:ph type="title"/>
          </p:nvPr>
        </p:nvSpPr>
        <p:spPr/>
        <p:txBody>
          <a:bodyPr/>
          <a:lstStyle/>
          <a:p>
            <a:r>
              <a:rPr lang="en-US" dirty="0"/>
              <a:t>The </a:t>
            </a:r>
            <a:r>
              <a:rPr lang="en-US" dirty="0" err="1"/>
              <a:t>HTCondor</a:t>
            </a:r>
            <a:r>
              <a:rPr lang="en-US" dirty="0"/>
              <a:t> Access Point(AP)</a:t>
            </a:r>
          </a:p>
        </p:txBody>
      </p:sp>
      <p:pic>
        <p:nvPicPr>
          <p:cNvPr id="4" name="Picture 3">
            <a:extLst>
              <a:ext uri="{FF2B5EF4-FFF2-40B4-BE49-F238E27FC236}">
                <a16:creationId xmlns:a16="http://schemas.microsoft.com/office/drawing/2014/main" id="{B2712627-BA40-93D7-4306-B5C5EA58A2C6}"/>
              </a:ext>
            </a:extLst>
          </p:cNvPr>
          <p:cNvPicPr>
            <a:picLocks noChangeAspect="1"/>
          </p:cNvPicPr>
          <p:nvPr/>
        </p:nvPicPr>
        <p:blipFill>
          <a:blip r:embed="rId2"/>
          <a:stretch>
            <a:fillRect/>
          </a:stretch>
        </p:blipFill>
        <p:spPr>
          <a:xfrm>
            <a:off x="792429" y="1198337"/>
            <a:ext cx="1940137" cy="2746826"/>
          </a:xfrm>
          <a:prstGeom prst="rect">
            <a:avLst/>
          </a:prstGeom>
        </p:spPr>
      </p:pic>
      <p:pic>
        <p:nvPicPr>
          <p:cNvPr id="5" name="Picture 4">
            <a:extLst>
              <a:ext uri="{FF2B5EF4-FFF2-40B4-BE49-F238E27FC236}">
                <a16:creationId xmlns:a16="http://schemas.microsoft.com/office/drawing/2014/main" id="{A4F72274-633B-1F8F-395C-D4FF24A91F73}"/>
              </a:ext>
            </a:extLst>
          </p:cNvPr>
          <p:cNvPicPr>
            <a:picLocks noChangeAspect="1"/>
          </p:cNvPicPr>
          <p:nvPr/>
        </p:nvPicPr>
        <p:blipFill>
          <a:blip r:embed="rId3"/>
          <a:stretch>
            <a:fillRect/>
          </a:stretch>
        </p:blipFill>
        <p:spPr>
          <a:xfrm>
            <a:off x="9905" y="4286678"/>
            <a:ext cx="1277362" cy="856822"/>
          </a:xfrm>
          <a:prstGeom prst="rect">
            <a:avLst/>
          </a:prstGeom>
        </p:spPr>
      </p:pic>
      <p:cxnSp>
        <p:nvCxnSpPr>
          <p:cNvPr id="7" name="Straight Arrow Connector 6">
            <a:extLst>
              <a:ext uri="{FF2B5EF4-FFF2-40B4-BE49-F238E27FC236}">
                <a16:creationId xmlns:a16="http://schemas.microsoft.com/office/drawing/2014/main" id="{7A66F9E2-3F67-1B92-5158-A24DD2A5E8B9}"/>
              </a:ext>
            </a:extLst>
          </p:cNvPr>
          <p:cNvCxnSpPr>
            <a:stCxn id="5" idx="0"/>
          </p:cNvCxnSpPr>
          <p:nvPr/>
        </p:nvCxnSpPr>
        <p:spPr bwMode="auto">
          <a:xfrm flipV="1">
            <a:off x="648586" y="3296093"/>
            <a:ext cx="893135" cy="99058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31239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11933" b="26941"/>
          <a:stretch/>
        </p:blipFill>
        <p:spPr bwMode="auto">
          <a:xfrm>
            <a:off x="1143001" y="642938"/>
            <a:ext cx="9634967"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ular Callout 7"/>
          <p:cNvSpPr/>
          <p:nvPr/>
        </p:nvSpPr>
        <p:spPr bwMode="auto">
          <a:xfrm>
            <a:off x="1462930" y="814388"/>
            <a:ext cx="3503641" cy="3514725"/>
          </a:xfrm>
          <a:prstGeom prst="wedgeRectCallout">
            <a:avLst>
              <a:gd name="adj1" fmla="val 83833"/>
              <a:gd name="adj2" fmla="val -10929"/>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“We pay a lot of money for research computing.  I want these computers always busy, helping research</a:t>
            </a:r>
            <a:r>
              <a:rPr lang="en-US" sz="2100" dirty="0">
                <a:latin typeface="Times New Roman" charset="0"/>
                <a:ea typeface="ＭＳ Ｐゴシック" charset="0"/>
              </a:rPr>
              <a:t>”</a:t>
            </a:r>
          </a:p>
        </p:txBody>
      </p:sp>
      <p:sp>
        <p:nvSpPr>
          <p:cNvPr id="9" name="Rectangular Callout 8"/>
          <p:cNvSpPr/>
          <p:nvPr/>
        </p:nvSpPr>
        <p:spPr bwMode="auto">
          <a:xfrm>
            <a:off x="1577229" y="814388"/>
            <a:ext cx="3503641" cy="3514725"/>
          </a:xfrm>
          <a:prstGeom prst="wedgeRectCallout">
            <a:avLst>
              <a:gd name="adj1" fmla="val 83833"/>
              <a:gd name="adj2" fmla="val -10929"/>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“If Physics invests twice what Chemistry does in computers, they should get 2x the computing</a:t>
            </a:r>
            <a:r>
              <a:rPr lang="en-US" sz="2100" dirty="0">
                <a:latin typeface="Times New Roman" charset="0"/>
                <a:ea typeface="ＭＳ Ｐゴシック" charset="0"/>
              </a:rPr>
              <a:t>”</a:t>
            </a:r>
          </a:p>
        </p:txBody>
      </p:sp>
      <p:sp>
        <p:nvSpPr>
          <p:cNvPr id="10" name="Rectangular Callout 9"/>
          <p:cNvSpPr/>
          <p:nvPr/>
        </p:nvSpPr>
        <p:spPr bwMode="auto">
          <a:xfrm>
            <a:off x="1577230" y="928688"/>
            <a:ext cx="3503641" cy="3514725"/>
          </a:xfrm>
          <a:prstGeom prst="wedgeRectCallout">
            <a:avLst>
              <a:gd name="adj1" fmla="val 83833"/>
              <a:gd name="adj2" fmla="val -10929"/>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“If an important group needs all the computers for three days to make a paper deadline, I’m ok with that</a:t>
            </a:r>
            <a:r>
              <a:rPr lang="en-US" sz="2100" dirty="0">
                <a:latin typeface="Times New Roman" charset="0"/>
                <a:ea typeface="ＭＳ Ｐゴシック" charset="0"/>
              </a:rPr>
              <a:t>”</a:t>
            </a:r>
          </a:p>
        </p:txBody>
      </p:sp>
    </p:spTree>
    <p:extLst>
      <p:ext uri="{BB962C8B-B14F-4D97-AF65-F5344CB8AC3E}">
        <p14:creationId xmlns:p14="http://schemas.microsoft.com/office/powerpoint/2010/main" val="384311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Internet with solid fill">
            <a:extLst>
              <a:ext uri="{FF2B5EF4-FFF2-40B4-BE49-F238E27FC236}">
                <a16:creationId xmlns:a16="http://schemas.microsoft.com/office/drawing/2014/main" id="{36ACDA4D-5DEC-41F7-1E58-15F73D52F3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7061" y="944968"/>
            <a:ext cx="914400" cy="914400"/>
          </a:xfrm>
          <a:prstGeom prst="rect">
            <a:avLst/>
          </a:prstGeom>
        </p:spPr>
      </p:pic>
      <p:pic>
        <p:nvPicPr>
          <p:cNvPr id="5" name="Graphic 4" descr="Internet with solid fill">
            <a:extLst>
              <a:ext uri="{FF2B5EF4-FFF2-40B4-BE49-F238E27FC236}">
                <a16:creationId xmlns:a16="http://schemas.microsoft.com/office/drawing/2014/main" id="{EE6CD8AC-921F-95B5-0418-711EDD291E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02325" y="1645388"/>
            <a:ext cx="914400" cy="914400"/>
          </a:xfrm>
          <a:prstGeom prst="rect">
            <a:avLst/>
          </a:prstGeom>
        </p:spPr>
      </p:pic>
      <p:pic>
        <p:nvPicPr>
          <p:cNvPr id="6" name="Graphic 5" descr="Internet with solid fill">
            <a:extLst>
              <a:ext uri="{FF2B5EF4-FFF2-40B4-BE49-F238E27FC236}">
                <a16:creationId xmlns:a16="http://schemas.microsoft.com/office/drawing/2014/main" id="{99608132-2B24-0F71-8C98-9D28E6690E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5237" y="3284133"/>
            <a:ext cx="914400" cy="914400"/>
          </a:xfrm>
          <a:prstGeom prst="rect">
            <a:avLst/>
          </a:prstGeom>
        </p:spPr>
      </p:pic>
      <p:pic>
        <p:nvPicPr>
          <p:cNvPr id="7" name="Graphic 6" descr="Internet with solid fill">
            <a:extLst>
              <a:ext uri="{FF2B5EF4-FFF2-40B4-BE49-F238E27FC236}">
                <a16:creationId xmlns:a16="http://schemas.microsoft.com/office/drawing/2014/main" id="{9B7F9627-4C76-BE5B-35C1-69B8892A10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7061" y="2457447"/>
            <a:ext cx="914400" cy="914400"/>
          </a:xfrm>
          <a:prstGeom prst="rect">
            <a:avLst/>
          </a:prstGeom>
        </p:spPr>
      </p:pic>
      <p:pic>
        <p:nvPicPr>
          <p:cNvPr id="8" name="Graphic 7" descr="Internet with solid fill">
            <a:extLst>
              <a:ext uri="{FF2B5EF4-FFF2-40B4-BE49-F238E27FC236}">
                <a16:creationId xmlns:a16="http://schemas.microsoft.com/office/drawing/2014/main" id="{5FE0E91C-6873-CB11-F41A-F99717BA41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66837" y="2369733"/>
            <a:ext cx="914400" cy="914400"/>
          </a:xfrm>
          <a:prstGeom prst="rect">
            <a:avLst/>
          </a:prstGeom>
        </p:spPr>
      </p:pic>
      <p:pic>
        <p:nvPicPr>
          <p:cNvPr id="9" name="Graphic 8" descr="Internet with solid fill">
            <a:extLst>
              <a:ext uri="{FF2B5EF4-FFF2-40B4-BE49-F238E27FC236}">
                <a16:creationId xmlns:a16="http://schemas.microsoft.com/office/drawing/2014/main" id="{04C1BFDA-F5C4-2617-2B51-F178C72EFC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66837" y="944968"/>
            <a:ext cx="914400" cy="914400"/>
          </a:xfrm>
          <a:prstGeom prst="rect">
            <a:avLst/>
          </a:prstGeom>
        </p:spPr>
      </p:pic>
      <p:pic>
        <p:nvPicPr>
          <p:cNvPr id="10" name="Picture 4">
            <a:extLst>
              <a:ext uri="{FF2B5EF4-FFF2-40B4-BE49-F238E27FC236}">
                <a16:creationId xmlns:a16="http://schemas.microsoft.com/office/drawing/2014/main" id="{30B1226D-7A18-52E4-1F05-5A61B45DC0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720" t="15393" r="26331" b="38668"/>
          <a:stretch/>
        </p:blipFill>
        <p:spPr bwMode="auto">
          <a:xfrm>
            <a:off x="7150094" y="552808"/>
            <a:ext cx="833485" cy="837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Speech Bubble: Oval 10">
            <a:extLst>
              <a:ext uri="{FF2B5EF4-FFF2-40B4-BE49-F238E27FC236}">
                <a16:creationId xmlns:a16="http://schemas.microsoft.com/office/drawing/2014/main" id="{0418C326-6FB6-B1F4-F634-BB8CF395106B}"/>
              </a:ext>
            </a:extLst>
          </p:cNvPr>
          <p:cNvSpPr/>
          <p:nvPr/>
        </p:nvSpPr>
        <p:spPr bwMode="auto">
          <a:xfrm>
            <a:off x="4231758" y="115503"/>
            <a:ext cx="2717683" cy="1274703"/>
          </a:xfrm>
          <a:prstGeom prst="wedgeEllipseCallout">
            <a:avLst>
              <a:gd name="adj1" fmla="val 58588"/>
              <a:gd name="adj2" fmla="val 24990"/>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Unused CPUs here!</a:t>
            </a:r>
          </a:p>
        </p:txBody>
      </p:sp>
      <p:grpSp>
        <p:nvGrpSpPr>
          <p:cNvPr id="14" name="Group 13">
            <a:extLst>
              <a:ext uri="{FF2B5EF4-FFF2-40B4-BE49-F238E27FC236}">
                <a16:creationId xmlns:a16="http://schemas.microsoft.com/office/drawing/2014/main" id="{16130B0F-45EB-5CFE-48DB-041BB0A232A6}"/>
              </a:ext>
            </a:extLst>
          </p:cNvPr>
          <p:cNvGrpSpPr/>
          <p:nvPr/>
        </p:nvGrpSpPr>
        <p:grpSpPr>
          <a:xfrm>
            <a:off x="1368821" y="1699818"/>
            <a:ext cx="3751821" cy="1274703"/>
            <a:chOff x="4384158" y="267903"/>
            <a:chExt cx="3751821" cy="1274703"/>
          </a:xfrm>
        </p:grpSpPr>
        <p:pic>
          <p:nvPicPr>
            <p:cNvPr id="12" name="Picture 4">
              <a:extLst>
                <a:ext uri="{FF2B5EF4-FFF2-40B4-BE49-F238E27FC236}">
                  <a16:creationId xmlns:a16="http://schemas.microsoft.com/office/drawing/2014/main" id="{C94A014E-5C2B-FCDD-C138-6BFC9E2F19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720" t="15393" r="26331" b="38668"/>
            <a:stretch/>
          </p:blipFill>
          <p:spPr bwMode="auto">
            <a:xfrm>
              <a:off x="7302494" y="705208"/>
              <a:ext cx="833485" cy="837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peech Bubble: Oval 12">
              <a:extLst>
                <a:ext uri="{FF2B5EF4-FFF2-40B4-BE49-F238E27FC236}">
                  <a16:creationId xmlns:a16="http://schemas.microsoft.com/office/drawing/2014/main" id="{8A72F408-FC9B-9E15-2591-CC27C96F24A0}"/>
                </a:ext>
              </a:extLst>
            </p:cNvPr>
            <p:cNvSpPr/>
            <p:nvPr/>
          </p:nvSpPr>
          <p:spPr bwMode="auto">
            <a:xfrm>
              <a:off x="4384158" y="267903"/>
              <a:ext cx="2717683" cy="1274703"/>
            </a:xfrm>
            <a:prstGeom prst="wedgeEllipseCallout">
              <a:avLst>
                <a:gd name="adj1" fmla="val 58588"/>
                <a:gd name="adj2" fmla="val 24990"/>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Unused CPUs here!</a:t>
              </a:r>
            </a:p>
          </p:txBody>
        </p:sp>
      </p:grpSp>
      <p:pic>
        <p:nvPicPr>
          <p:cNvPr id="15" name="Picture 4">
            <a:extLst>
              <a:ext uri="{FF2B5EF4-FFF2-40B4-BE49-F238E27FC236}">
                <a16:creationId xmlns:a16="http://schemas.microsoft.com/office/drawing/2014/main" id="{1714E076-5ABC-BE3E-9B22-5A7D713894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720" t="15393" r="26331" b="38668"/>
          <a:stretch/>
        </p:blipFill>
        <p:spPr bwMode="auto">
          <a:xfrm>
            <a:off x="7767490" y="2414231"/>
            <a:ext cx="833485" cy="837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Speech Bubble: Oval 15">
            <a:extLst>
              <a:ext uri="{FF2B5EF4-FFF2-40B4-BE49-F238E27FC236}">
                <a16:creationId xmlns:a16="http://schemas.microsoft.com/office/drawing/2014/main" id="{B94B3A99-6ED9-2104-272E-A42DB136F246}"/>
              </a:ext>
            </a:extLst>
          </p:cNvPr>
          <p:cNvSpPr/>
          <p:nvPr/>
        </p:nvSpPr>
        <p:spPr bwMode="auto">
          <a:xfrm>
            <a:off x="4849154" y="1976926"/>
            <a:ext cx="2717683" cy="1274703"/>
          </a:xfrm>
          <a:prstGeom prst="wedgeEllipseCallout">
            <a:avLst>
              <a:gd name="adj1" fmla="val 58588"/>
              <a:gd name="adj2" fmla="val 24990"/>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Unused CPUs here!</a:t>
            </a:r>
          </a:p>
        </p:txBody>
      </p:sp>
    </p:spTree>
    <p:extLst>
      <p:ext uri="{BB962C8B-B14F-4D97-AF65-F5344CB8AC3E}">
        <p14:creationId xmlns:p14="http://schemas.microsoft.com/office/powerpoint/2010/main" val="288484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1E746A-D773-3545-CC8B-04A8B5529D74}"/>
              </a:ext>
            </a:extLst>
          </p:cNvPr>
          <p:cNvSpPr>
            <a:spLocks noGrp="1"/>
          </p:cNvSpPr>
          <p:nvPr>
            <p:ph idx="1"/>
          </p:nvPr>
        </p:nvSpPr>
        <p:spPr>
          <a:xfrm>
            <a:off x="322263" y="1016795"/>
            <a:ext cx="4673249" cy="3170635"/>
          </a:xfrm>
        </p:spPr>
        <p:txBody>
          <a:bodyPr/>
          <a:lstStyle/>
          <a:p>
            <a:pPr marL="0" indent="0">
              <a:buNone/>
            </a:pPr>
            <a:r>
              <a:rPr lang="en-US" dirty="0"/>
              <a:t>Where work runs</a:t>
            </a:r>
          </a:p>
          <a:p>
            <a:pPr marL="0" indent="0">
              <a:buNone/>
            </a:pPr>
            <a:r>
              <a:rPr lang="en-US" dirty="0"/>
              <a:t>Also has policy</a:t>
            </a:r>
          </a:p>
          <a:p>
            <a:pPr marL="0" indent="0">
              <a:buNone/>
            </a:pPr>
            <a:r>
              <a:rPr lang="en-US" dirty="0"/>
              <a:t>Policy is declarative</a:t>
            </a:r>
          </a:p>
          <a:p>
            <a:pPr marL="0" indent="0">
              <a:buNone/>
            </a:pPr>
            <a:r>
              <a:rPr lang="en-US" dirty="0"/>
              <a:t>Probably many of these</a:t>
            </a:r>
          </a:p>
        </p:txBody>
      </p:sp>
      <p:sp>
        <p:nvSpPr>
          <p:cNvPr id="3" name="Title 2">
            <a:extLst>
              <a:ext uri="{FF2B5EF4-FFF2-40B4-BE49-F238E27FC236}">
                <a16:creationId xmlns:a16="http://schemas.microsoft.com/office/drawing/2014/main" id="{707E8537-D4E1-B5BD-1204-28841D9F31D1}"/>
              </a:ext>
            </a:extLst>
          </p:cNvPr>
          <p:cNvSpPr>
            <a:spLocks noGrp="1"/>
          </p:cNvSpPr>
          <p:nvPr>
            <p:ph type="title"/>
          </p:nvPr>
        </p:nvSpPr>
        <p:spPr/>
        <p:txBody>
          <a:bodyPr/>
          <a:lstStyle/>
          <a:p>
            <a:r>
              <a:rPr lang="en-US" dirty="0"/>
              <a:t>The </a:t>
            </a:r>
            <a:r>
              <a:rPr lang="en-US" dirty="0" err="1"/>
              <a:t>HTCondor</a:t>
            </a:r>
            <a:r>
              <a:rPr lang="en-US" dirty="0"/>
              <a:t> Execution Point</a:t>
            </a:r>
          </a:p>
        </p:txBody>
      </p:sp>
      <p:pic>
        <p:nvPicPr>
          <p:cNvPr id="4" name="Picture 3">
            <a:extLst>
              <a:ext uri="{FF2B5EF4-FFF2-40B4-BE49-F238E27FC236}">
                <a16:creationId xmlns:a16="http://schemas.microsoft.com/office/drawing/2014/main" id="{D9A0BB85-3D69-6BD3-F2DD-BBF9EF6A030E}"/>
              </a:ext>
            </a:extLst>
          </p:cNvPr>
          <p:cNvPicPr>
            <a:picLocks noChangeAspect="1"/>
          </p:cNvPicPr>
          <p:nvPr/>
        </p:nvPicPr>
        <p:blipFill>
          <a:blip r:embed="rId2"/>
          <a:stretch>
            <a:fillRect/>
          </a:stretch>
        </p:blipFill>
        <p:spPr>
          <a:xfrm>
            <a:off x="7722162" y="1756875"/>
            <a:ext cx="719194" cy="1253029"/>
          </a:xfrm>
          <a:prstGeom prst="rect">
            <a:avLst/>
          </a:prstGeom>
        </p:spPr>
      </p:pic>
    </p:spTree>
    <p:extLst>
      <p:ext uri="{BB962C8B-B14F-4D97-AF65-F5344CB8AC3E}">
        <p14:creationId xmlns:p14="http://schemas.microsoft.com/office/powerpoint/2010/main" val="1830221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Implies machines are heterogeneous</a:t>
            </a:r>
          </a:p>
          <a:p>
            <a:pPr marL="0" indent="0">
              <a:buNone/>
            </a:pPr>
            <a:r>
              <a:rPr lang="en-US" dirty="0"/>
              <a:t>Could be machines owned by others</a:t>
            </a:r>
          </a:p>
          <a:p>
            <a:pPr marL="0" indent="0">
              <a:buNone/>
            </a:pPr>
            <a:r>
              <a:rPr lang="en-US" dirty="0"/>
              <a:t>Could have different polices</a:t>
            </a:r>
          </a:p>
          <a:p>
            <a:pPr marL="0" indent="0">
              <a:buNone/>
            </a:pPr>
            <a:r>
              <a:rPr lang="en-US" dirty="0"/>
              <a:t>Could be places without shared filesystem</a:t>
            </a:r>
          </a:p>
          <a:p>
            <a:pPr marL="0" indent="0">
              <a:buNone/>
            </a:pPr>
            <a:endParaRPr lang="en-US" dirty="0"/>
          </a:p>
        </p:txBody>
      </p:sp>
      <p:sp>
        <p:nvSpPr>
          <p:cNvPr id="3" name="Title 2"/>
          <p:cNvSpPr>
            <a:spLocks noGrp="1"/>
          </p:cNvSpPr>
          <p:nvPr>
            <p:ph type="title"/>
          </p:nvPr>
        </p:nvSpPr>
        <p:spPr/>
        <p:txBody>
          <a:bodyPr/>
          <a:lstStyle/>
          <a:p>
            <a:r>
              <a:rPr lang="en-US" i="1" dirty="0"/>
              <a:t>on many machines</a:t>
            </a:r>
          </a:p>
        </p:txBody>
      </p:sp>
      <p:pic>
        <p:nvPicPr>
          <p:cNvPr id="4" name="Picture 2"/>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89061" y="4011888"/>
            <a:ext cx="595357" cy="1027472"/>
          </a:xfrm>
          <a:prstGeom prst="rect">
            <a:avLst/>
          </a:prstGeom>
          <a:noFill/>
          <a:ln>
            <a:noFill/>
          </a:ln>
          <a:effectLst/>
        </p:spPr>
      </p:pic>
      <p:pic>
        <p:nvPicPr>
          <p:cNvPr id="5" name="Picture 2"/>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069221" y="3976328"/>
            <a:ext cx="595357" cy="1027472"/>
          </a:xfrm>
          <a:prstGeom prst="rect">
            <a:avLst/>
          </a:prstGeom>
          <a:noFill/>
          <a:ln>
            <a:noFill/>
          </a:ln>
          <a:effectLst/>
        </p:spPr>
      </p:pic>
      <p:pic>
        <p:nvPicPr>
          <p:cNvPr id="6" name="Picture 2"/>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86821" y="4011888"/>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06021" y="3999188"/>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38581" y="4011888"/>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540" y="3385242"/>
            <a:ext cx="958460" cy="165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8581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11" y="255984"/>
            <a:ext cx="6917532" cy="4636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42788" r="11875"/>
          <a:stretch/>
        </p:blipFill>
        <p:spPr bwMode="auto">
          <a:xfrm>
            <a:off x="4540109" y="641748"/>
            <a:ext cx="4368081" cy="3858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bwMode="auto">
          <a:xfrm>
            <a:off x="3191377" y="1202407"/>
            <a:ext cx="2084471" cy="739942"/>
          </a:xfrm>
          <a:prstGeom prst="rightArrow">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r>
              <a:rPr lang="en-US" sz="2100" dirty="0">
                <a:latin typeface="Times New Roman" charset="0"/>
                <a:ea typeface="ＭＳ Ｐゴシック" charset="0"/>
              </a:rPr>
              <a:t>Constraints</a:t>
            </a:r>
          </a:p>
        </p:txBody>
      </p:sp>
      <p:sp>
        <p:nvSpPr>
          <p:cNvPr id="5" name="Left Arrow 4"/>
          <p:cNvSpPr/>
          <p:nvPr/>
        </p:nvSpPr>
        <p:spPr bwMode="auto">
          <a:xfrm>
            <a:off x="3191376" y="1879183"/>
            <a:ext cx="2084471" cy="679304"/>
          </a:xfrm>
          <a:prstGeom prst="leftArrow">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r>
              <a:rPr lang="en-US" sz="2100" dirty="0">
                <a:latin typeface="Times New Roman" charset="0"/>
                <a:ea typeface="ＭＳ Ｐゴシック" charset="0"/>
              </a:rPr>
              <a:t>Constraints</a:t>
            </a:r>
          </a:p>
        </p:txBody>
      </p:sp>
      <p:sp>
        <p:nvSpPr>
          <p:cNvPr id="6" name="Rectangle 5"/>
          <p:cNvSpPr/>
          <p:nvPr/>
        </p:nvSpPr>
        <p:spPr bwMode="auto">
          <a:xfrm>
            <a:off x="3425991" y="967791"/>
            <a:ext cx="1615240" cy="1590697"/>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r>
              <a:rPr lang="en-US" sz="2100" dirty="0">
                <a:latin typeface="Times New Roman" charset="0"/>
                <a:ea typeface="ＭＳ Ｐゴシック" charset="0"/>
              </a:rPr>
              <a:t>HTCondor</a:t>
            </a:r>
          </a:p>
          <a:p>
            <a:pPr algn="ctr"/>
            <a:r>
              <a:rPr lang="en-US" sz="2100" dirty="0">
                <a:latin typeface="Times New Roman" charset="0"/>
                <a:ea typeface="ＭＳ Ｐゴシック" charset="0"/>
              </a:rPr>
              <a:t>Manages</a:t>
            </a:r>
          </a:p>
          <a:p>
            <a:pPr algn="ctr"/>
            <a:r>
              <a:rPr lang="en-US" sz="2100" dirty="0">
                <a:latin typeface="Times New Roman" charset="0"/>
                <a:ea typeface="ＭＳ Ｐゴシック" charset="0"/>
              </a:rPr>
              <a:t>These</a:t>
            </a:r>
          </a:p>
          <a:p>
            <a:pPr algn="ctr"/>
            <a:r>
              <a:rPr lang="en-US" sz="2100" dirty="0">
                <a:latin typeface="Times New Roman" charset="0"/>
                <a:ea typeface="ＭＳ Ｐゴシック" charset="0"/>
              </a:rPr>
              <a:t>constraints</a:t>
            </a:r>
          </a:p>
        </p:txBody>
      </p:sp>
    </p:spTree>
    <p:extLst>
      <p:ext uri="{BB962C8B-B14F-4D97-AF65-F5344CB8AC3E}">
        <p14:creationId xmlns:p14="http://schemas.microsoft.com/office/powerpoint/2010/main" val="78894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121944" y="2517783"/>
            <a:ext cx="4196014" cy="1874846"/>
            <a:chOff x="0" y="2643706"/>
            <a:chExt cx="5594685" cy="2499794"/>
          </a:xfrm>
        </p:grpSpPr>
        <p:grpSp>
          <p:nvGrpSpPr>
            <p:cNvPr id="10" name="Group 9"/>
            <p:cNvGrpSpPr/>
            <p:nvPr/>
          </p:nvGrpSpPr>
          <p:grpSpPr>
            <a:xfrm>
              <a:off x="0" y="3893603"/>
              <a:ext cx="5594685" cy="1249897"/>
              <a:chOff x="0" y="3893603"/>
              <a:chExt cx="5594685" cy="1249897"/>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895"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79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Group 10"/>
            <p:cNvGrpSpPr/>
            <p:nvPr/>
          </p:nvGrpSpPr>
          <p:grpSpPr>
            <a:xfrm>
              <a:off x="0" y="2643706"/>
              <a:ext cx="5594685" cy="1249897"/>
              <a:chOff x="0" y="3893603"/>
              <a:chExt cx="5594685" cy="1249897"/>
            </a:xfrm>
          </p:grpSpPr>
          <p:pic>
            <p:nvPicPr>
              <p:cNvPr id="1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895"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79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6" name="Group 15"/>
          <p:cNvGrpSpPr/>
          <p:nvPr/>
        </p:nvGrpSpPr>
        <p:grpSpPr>
          <a:xfrm>
            <a:off x="1121945" y="642937"/>
            <a:ext cx="4196014" cy="1874846"/>
            <a:chOff x="0" y="2643706"/>
            <a:chExt cx="5594685" cy="2499794"/>
          </a:xfrm>
        </p:grpSpPr>
        <p:grpSp>
          <p:nvGrpSpPr>
            <p:cNvPr id="17" name="Group 16"/>
            <p:cNvGrpSpPr/>
            <p:nvPr/>
          </p:nvGrpSpPr>
          <p:grpSpPr>
            <a:xfrm>
              <a:off x="0" y="3893603"/>
              <a:ext cx="5594685" cy="1249897"/>
              <a:chOff x="0" y="3893603"/>
              <a:chExt cx="5594685" cy="1249897"/>
            </a:xfrm>
          </p:grpSpPr>
          <p:pic>
            <p:nvPicPr>
              <p:cNvPr id="22"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895"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79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0" y="2643706"/>
              <a:ext cx="5594685" cy="1249897"/>
              <a:chOff x="0" y="3893603"/>
              <a:chExt cx="5594685" cy="1249897"/>
            </a:xfrm>
          </p:grpSpPr>
          <p:pic>
            <p:nvPicPr>
              <p:cNvPr id="1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895"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79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6208" y="2517783"/>
            <a:ext cx="2245358" cy="1983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7960" y="642938"/>
            <a:ext cx="2183606" cy="192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7960" y="2517783"/>
            <a:ext cx="2183606" cy="192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9198" y="642938"/>
            <a:ext cx="2183606" cy="192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3456" y="2572346"/>
            <a:ext cx="2183606" cy="192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2373682" y="1817252"/>
            <a:ext cx="4330874" cy="1338828"/>
          </a:xfrm>
          <a:prstGeom prst="rect">
            <a:avLst/>
          </a:prstGeom>
          <a:solidFill>
            <a:schemeClr val="bg1"/>
          </a:solidFill>
        </p:spPr>
        <p:txBody>
          <a:bodyPr wrap="square" rtlCol="0">
            <a:spAutoFit/>
          </a:bodyPr>
          <a:lstStyle/>
          <a:p>
            <a:pPr algn="ctr"/>
            <a:r>
              <a:rPr lang="en-US" sz="2700" dirty="0"/>
              <a:t>Not even that easy</a:t>
            </a:r>
          </a:p>
          <a:p>
            <a:pPr algn="ctr"/>
            <a:r>
              <a:rPr lang="en-US" sz="2700" dirty="0"/>
              <a:t>In the real world, many users,</a:t>
            </a:r>
          </a:p>
          <a:p>
            <a:pPr algn="ctr"/>
            <a:r>
              <a:rPr lang="en-US" sz="2700" dirty="0"/>
              <a:t>Many resource providers</a:t>
            </a:r>
          </a:p>
        </p:txBody>
      </p:sp>
    </p:spTree>
    <p:extLst>
      <p:ext uri="{BB962C8B-B14F-4D97-AF65-F5344CB8AC3E}">
        <p14:creationId xmlns:p14="http://schemas.microsoft.com/office/powerpoint/2010/main" val="2127308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016794"/>
            <a:ext cx="9005103" cy="3170635"/>
          </a:xfrm>
        </p:spPr>
        <p:txBody>
          <a:bodyPr/>
          <a:lstStyle/>
          <a:p>
            <a:pPr marL="0" indent="0" algn="ctr">
              <a:buNone/>
            </a:pPr>
            <a:r>
              <a:rPr lang="en-US" dirty="0"/>
              <a:t>Split responsibility:</a:t>
            </a:r>
          </a:p>
          <a:p>
            <a:pPr marL="0" indent="0" algn="ctr">
              <a:buNone/>
            </a:pPr>
            <a:r>
              <a:rPr lang="en-US" dirty="0"/>
              <a:t>	    Worker side</a:t>
            </a:r>
          </a:p>
          <a:p>
            <a:pPr marL="0" indent="0">
              <a:buNone/>
            </a:pPr>
            <a:r>
              <a:rPr lang="en-US" dirty="0"/>
              <a:t>                  AP side</a:t>
            </a:r>
          </a:p>
          <a:p>
            <a:pPr marL="0" indent="0">
              <a:buNone/>
            </a:pPr>
            <a:r>
              <a:rPr lang="en-US" dirty="0"/>
              <a:t>We </a:t>
            </a:r>
            <a:r>
              <a:rPr lang="en-US" b="1" i="1" dirty="0"/>
              <a:t>encourage</a:t>
            </a:r>
            <a:r>
              <a:rPr lang="en-US" dirty="0"/>
              <a:t> different policy on both sides</a:t>
            </a:r>
          </a:p>
          <a:p>
            <a:pPr marL="0" indent="0">
              <a:buNone/>
            </a:pPr>
            <a:r>
              <a:rPr lang="en-US" dirty="0"/>
              <a:t>		(who wins in a collision?)</a:t>
            </a:r>
          </a:p>
          <a:p>
            <a:pPr marL="0" indent="0">
              <a:buNone/>
            </a:pPr>
            <a:r>
              <a:rPr lang="en-US" dirty="0"/>
              <a:t>Always focusing on responsibility of the side</a:t>
            </a:r>
          </a:p>
          <a:p>
            <a:pPr marL="0" indent="0">
              <a:buNone/>
            </a:pPr>
            <a:r>
              <a:rPr lang="en-US" dirty="0"/>
              <a:t>	Always consider where responsibility goes</a:t>
            </a:r>
          </a:p>
          <a:p>
            <a:pPr marL="0" indent="0">
              <a:buNone/>
            </a:pPr>
            <a:endParaRPr lang="en-US" dirty="0"/>
          </a:p>
          <a:p>
            <a:pPr marL="0" indent="0">
              <a:buNone/>
            </a:pPr>
            <a:r>
              <a:rPr lang="en-US" dirty="0"/>
              <a:t>	</a:t>
            </a:r>
          </a:p>
        </p:txBody>
      </p:sp>
      <p:sp>
        <p:nvSpPr>
          <p:cNvPr id="3" name="Title 2"/>
          <p:cNvSpPr>
            <a:spLocks noGrp="1"/>
          </p:cNvSpPr>
          <p:nvPr>
            <p:ph type="title"/>
          </p:nvPr>
        </p:nvSpPr>
        <p:spPr/>
        <p:txBody>
          <a:bodyPr/>
          <a:lstStyle/>
          <a:p>
            <a:r>
              <a:rPr lang="en-US" dirty="0"/>
              <a:t>Two-faced nature of HTCondor</a:t>
            </a:r>
          </a:p>
        </p:txBody>
      </p:sp>
      <p:pic>
        <p:nvPicPr>
          <p:cNvPr id="2050"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38897" y="812800"/>
            <a:ext cx="20955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318250" y="812800"/>
            <a:ext cx="20955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2976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685800"/>
          </a:xfrm>
        </p:spPr>
        <p:txBody>
          <a:bodyPr wrap="square" anchor="ctr">
            <a:normAutofit/>
          </a:bodyPr>
          <a:lstStyle/>
          <a:p>
            <a:pPr>
              <a:lnSpc>
                <a:spcPct val="90000"/>
              </a:lnSpc>
            </a:pPr>
            <a:r>
              <a:rPr lang="en-US" sz="4100"/>
              <a:t>This is a distributed problem.</a:t>
            </a:r>
          </a:p>
        </p:txBody>
      </p:sp>
      <p:graphicFrame>
        <p:nvGraphicFramePr>
          <p:cNvPr id="5" name="Content Placeholder 1">
            <a:extLst>
              <a:ext uri="{FF2B5EF4-FFF2-40B4-BE49-F238E27FC236}">
                <a16:creationId xmlns:a16="http://schemas.microsoft.com/office/drawing/2014/main" id="{4ED4D383-EB1A-2374-9753-F5637D185781}"/>
              </a:ext>
            </a:extLst>
          </p:cNvPr>
          <p:cNvGraphicFramePr>
            <a:graphicFrameLocks noGrp="1"/>
          </p:cNvGraphicFramePr>
          <p:nvPr>
            <p:ph idx="1"/>
            <p:extLst>
              <p:ext uri="{D42A27DB-BD31-4B8C-83A1-F6EECF244321}">
                <p14:modId xmlns:p14="http://schemas.microsoft.com/office/powerpoint/2010/main" val="3880734745"/>
              </p:ext>
            </p:extLst>
          </p:nvPr>
        </p:nvGraphicFramePr>
        <p:xfrm>
          <a:off x="322263" y="1016794"/>
          <a:ext cx="8399462" cy="3170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3982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interview with Leslie Lamport">
            <a:extLst>
              <a:ext uri="{FF2B5EF4-FFF2-40B4-BE49-F238E27FC236}">
                <a16:creationId xmlns:a16="http://schemas.microsoft.com/office/drawing/2014/main" id="{66672C1E-EE88-42F7-AF68-16FC7EEAE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3999" cy="6103620"/>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Rectangle with Corners Rounded 4">
            <a:extLst>
              <a:ext uri="{FF2B5EF4-FFF2-40B4-BE49-F238E27FC236}">
                <a16:creationId xmlns:a16="http://schemas.microsoft.com/office/drawing/2014/main" id="{B54638D3-5757-411B-A421-FDFFFB0BB9E1}"/>
              </a:ext>
            </a:extLst>
          </p:cNvPr>
          <p:cNvSpPr/>
          <p:nvPr/>
        </p:nvSpPr>
        <p:spPr bwMode="auto">
          <a:xfrm>
            <a:off x="648928" y="117987"/>
            <a:ext cx="3254477" cy="4493342"/>
          </a:xfrm>
          <a:prstGeom prst="wedgeRoundRectCallout">
            <a:avLst>
              <a:gd name="adj1" fmla="val 81825"/>
              <a:gd name="adj2" fmla="val 34401"/>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Times New Roman" charset="0"/>
                <a:ea typeface="ＭＳ Ｐゴシック" charset="0"/>
              </a:rPr>
              <a:t>"A distributed system is one where you can't get any work done because a machine you never heard of crashes"</a:t>
            </a:r>
          </a:p>
        </p:txBody>
      </p:sp>
    </p:spTree>
    <p:extLst>
      <p:ext uri="{BB962C8B-B14F-4D97-AF65-F5344CB8AC3E}">
        <p14:creationId xmlns:p14="http://schemas.microsoft.com/office/powerpoint/2010/main" val="322519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803E8D5D-505C-2F94-D2DB-E39E6CB182F8}"/>
              </a:ext>
            </a:extLst>
          </p:cNvPr>
          <p:cNvPicPr>
            <a:picLocks noChangeAspect="1"/>
          </p:cNvPicPr>
          <p:nvPr/>
        </p:nvPicPr>
        <p:blipFill rotWithShape="1">
          <a:blip r:embed="rId2"/>
          <a:srcRect l="32816" t="24370" r="6697" b="23096"/>
          <a:stretch/>
        </p:blipFill>
        <p:spPr>
          <a:xfrm>
            <a:off x="0" y="-100484"/>
            <a:ext cx="9201578" cy="5500035"/>
          </a:xfrm>
          <a:prstGeom prst="rect">
            <a:avLst/>
          </a:prstGeom>
        </p:spPr>
      </p:pic>
    </p:spTree>
    <p:extLst>
      <p:ext uri="{BB962C8B-B14F-4D97-AF65-F5344CB8AC3E}">
        <p14:creationId xmlns:p14="http://schemas.microsoft.com/office/powerpoint/2010/main" val="2630878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82BA0B-145A-2B98-4877-097D1EEF6BA9}"/>
              </a:ext>
            </a:extLst>
          </p:cNvPr>
          <p:cNvSpPr>
            <a:spLocks noGrp="1"/>
          </p:cNvSpPr>
          <p:nvPr>
            <p:ph idx="1"/>
          </p:nvPr>
        </p:nvSpPr>
        <p:spPr>
          <a:xfrm>
            <a:off x="322263" y="1016794"/>
            <a:ext cx="8399462" cy="4246322"/>
          </a:xfrm>
        </p:spPr>
        <p:txBody>
          <a:bodyPr/>
          <a:lstStyle/>
          <a:p>
            <a:pPr marL="0" indent="0">
              <a:buNone/>
            </a:pPr>
            <a:r>
              <a:rPr lang="en-US" dirty="0"/>
              <a:t>Distributed authority (people)</a:t>
            </a:r>
          </a:p>
          <a:p>
            <a:endParaRPr lang="en-US" dirty="0"/>
          </a:p>
          <a:p>
            <a:pPr marL="0" indent="0" algn="ctr">
              <a:buNone/>
            </a:pPr>
            <a:r>
              <a:rPr lang="en-US" dirty="0"/>
              <a:t>vs</a:t>
            </a:r>
          </a:p>
          <a:p>
            <a:endParaRPr lang="en-US" dirty="0"/>
          </a:p>
          <a:p>
            <a:pPr marL="0" indent="0">
              <a:buNone/>
            </a:pPr>
            <a:r>
              <a:rPr lang="en-US" dirty="0"/>
              <a:t>Distributed machines – is k8s "distributed"?</a:t>
            </a:r>
          </a:p>
        </p:txBody>
      </p:sp>
      <p:sp>
        <p:nvSpPr>
          <p:cNvPr id="3" name="Title 2">
            <a:extLst>
              <a:ext uri="{FF2B5EF4-FFF2-40B4-BE49-F238E27FC236}">
                <a16:creationId xmlns:a16="http://schemas.microsoft.com/office/drawing/2014/main" id="{3399A831-6F22-7DDD-9E8C-12390E23785F}"/>
              </a:ext>
            </a:extLst>
          </p:cNvPr>
          <p:cNvSpPr>
            <a:spLocks noGrp="1"/>
          </p:cNvSpPr>
          <p:nvPr>
            <p:ph type="title"/>
          </p:nvPr>
        </p:nvSpPr>
        <p:spPr/>
        <p:txBody>
          <a:bodyPr/>
          <a:lstStyle/>
          <a:p>
            <a:r>
              <a:rPr lang="en-US" dirty="0"/>
              <a:t>What we mean by "Distributed"</a:t>
            </a:r>
          </a:p>
        </p:txBody>
      </p:sp>
      <p:pic>
        <p:nvPicPr>
          <p:cNvPr id="4" name="Picture 3">
            <a:extLst>
              <a:ext uri="{FF2B5EF4-FFF2-40B4-BE49-F238E27FC236}">
                <a16:creationId xmlns:a16="http://schemas.microsoft.com/office/drawing/2014/main" id="{1BE110E6-0244-D260-27C4-B6AB00EFCEFA}"/>
              </a:ext>
            </a:extLst>
          </p:cNvPr>
          <p:cNvPicPr>
            <a:picLocks noChangeAspect="1"/>
          </p:cNvPicPr>
          <p:nvPr/>
        </p:nvPicPr>
        <p:blipFill>
          <a:blip r:embed="rId2"/>
          <a:stretch>
            <a:fillRect/>
          </a:stretch>
        </p:blipFill>
        <p:spPr>
          <a:xfrm>
            <a:off x="3465549" y="3787849"/>
            <a:ext cx="2212901" cy="1475267"/>
          </a:xfrm>
          <a:prstGeom prst="rect">
            <a:avLst/>
          </a:prstGeom>
        </p:spPr>
      </p:pic>
    </p:spTree>
    <p:extLst>
      <p:ext uri="{BB962C8B-B14F-4D97-AF65-F5344CB8AC3E}">
        <p14:creationId xmlns:p14="http://schemas.microsoft.com/office/powerpoint/2010/main" val="1526248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6306" y="945223"/>
            <a:ext cx="8804952" cy="3852808"/>
          </a:xfrm>
        </p:spPr>
        <p:txBody>
          <a:bodyPr/>
          <a:lstStyle/>
          <a:p>
            <a:pPr marL="0" indent="0">
              <a:buNone/>
            </a:pPr>
            <a:r>
              <a:rPr lang="en-US" dirty="0"/>
              <a:t>“All work” can be broken up into smaller jobs</a:t>
            </a:r>
          </a:p>
          <a:p>
            <a:pPr marL="0" indent="0">
              <a:buNone/>
            </a:pPr>
            <a:r>
              <a:rPr lang="en-US" dirty="0"/>
              <a:t>	Jobs (mostly) independent</a:t>
            </a:r>
          </a:p>
          <a:p>
            <a:pPr marL="0" indent="0">
              <a:buNone/>
            </a:pPr>
            <a:r>
              <a:rPr lang="en-US" dirty="0"/>
              <a:t>	Smaller the better (up to a point)</a:t>
            </a:r>
          </a:p>
          <a:p>
            <a:pPr marL="0" indent="0">
              <a:buNone/>
            </a:pPr>
            <a:r>
              <a:rPr lang="en-US" dirty="0"/>
              <a:t>	Files as </a:t>
            </a:r>
            <a:r>
              <a:rPr lang="en-US" dirty="0" err="1"/>
              <a:t>ipc</a:t>
            </a:r>
            <a:endParaRPr lang="en-US" dirty="0"/>
          </a:p>
          <a:p>
            <a:pPr marL="0" indent="0">
              <a:buNone/>
            </a:pPr>
            <a:r>
              <a:rPr lang="en-US" dirty="0"/>
              <a:t>	Any interdependencies via DAGs</a:t>
            </a:r>
          </a:p>
          <a:p>
            <a:pPr marL="0" indent="0">
              <a:buNone/>
            </a:pPr>
            <a:r>
              <a:rPr lang="en-US" dirty="0"/>
              <a:t> 	Optimize time-to-finish</a:t>
            </a:r>
          </a:p>
          <a:p>
            <a:pPr marL="0" indent="0">
              <a:buNone/>
            </a:pPr>
            <a:r>
              <a:rPr lang="en-US" dirty="0"/>
              <a:t>		not time-to-run</a:t>
            </a:r>
          </a:p>
          <a:p>
            <a:pPr marL="0" indent="0">
              <a:buNone/>
            </a:pPr>
            <a:endParaRPr lang="en-US" dirty="0"/>
          </a:p>
          <a:p>
            <a:pPr marL="0" indent="0">
              <a:buNone/>
            </a:pPr>
            <a:endParaRPr lang="en-US" dirty="0"/>
          </a:p>
          <a:p>
            <a:pPr marL="0" indent="0">
              <a:buNone/>
            </a:pPr>
            <a:r>
              <a:rPr lang="en-US" dirty="0"/>
              <a:t>*</a:t>
            </a:r>
          </a:p>
        </p:txBody>
      </p:sp>
      <p:pic>
        <p:nvPicPr>
          <p:cNvPr id="5" name="Picture 4" descr="2018-Koch-user-tutorial (2) - Microsoft PowerPoint"/>
          <p:cNvPicPr>
            <a:picLocks noChangeAspect="1"/>
          </p:cNvPicPr>
          <p:nvPr/>
        </p:nvPicPr>
        <p:blipFill rotWithShape="1">
          <a:blip r:embed="rId3">
            <a:extLst>
              <a:ext uri="{28A0092B-C50C-407E-A947-70E740481C1C}">
                <a14:useLocalDpi xmlns:a14="http://schemas.microsoft.com/office/drawing/2010/main" val="0"/>
              </a:ext>
            </a:extLst>
          </a:blip>
          <a:srcRect l="22822" t="27259" r="6697" b="14272"/>
          <a:stretch/>
        </p:blipFill>
        <p:spPr>
          <a:xfrm>
            <a:off x="5961759" y="3307087"/>
            <a:ext cx="2590801" cy="1414902"/>
          </a:xfrm>
          <a:prstGeom prst="rect">
            <a:avLst/>
          </a:prstGeom>
        </p:spPr>
      </p:pic>
      <p:sp>
        <p:nvSpPr>
          <p:cNvPr id="3" name="Title 2"/>
          <p:cNvSpPr>
            <a:spLocks noGrp="1"/>
          </p:cNvSpPr>
          <p:nvPr>
            <p:ph type="title"/>
          </p:nvPr>
        </p:nvSpPr>
        <p:spPr/>
        <p:txBody>
          <a:bodyPr/>
          <a:lstStyle/>
          <a:p>
            <a:r>
              <a:rPr lang="en-US"/>
              <a:t>The Unstated </a:t>
            </a:r>
            <a:r>
              <a:rPr lang="en-US" dirty="0"/>
              <a:t>Assumption</a:t>
            </a:r>
          </a:p>
        </p:txBody>
      </p:sp>
    </p:spTree>
    <p:extLst>
      <p:ext uri="{BB962C8B-B14F-4D97-AF65-F5344CB8AC3E}">
        <p14:creationId xmlns:p14="http://schemas.microsoft.com/office/powerpoint/2010/main" val="2890898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82C35-A053-401B-E000-268AA2FEDBD1}"/>
              </a:ext>
            </a:extLst>
          </p:cNvPr>
          <p:cNvSpPr>
            <a:spLocks noGrp="1"/>
          </p:cNvSpPr>
          <p:nvPr>
            <p:ph type="title"/>
          </p:nvPr>
        </p:nvSpPr>
        <p:spPr/>
        <p:txBody>
          <a:bodyPr/>
          <a:lstStyle/>
          <a:p>
            <a:r>
              <a:rPr lang="en-US" dirty="0"/>
              <a:t>Go from …</a:t>
            </a:r>
          </a:p>
        </p:txBody>
      </p:sp>
      <p:cxnSp>
        <p:nvCxnSpPr>
          <p:cNvPr id="5" name="Straight Arrow Connector 4">
            <a:extLst>
              <a:ext uri="{FF2B5EF4-FFF2-40B4-BE49-F238E27FC236}">
                <a16:creationId xmlns:a16="http://schemas.microsoft.com/office/drawing/2014/main" id="{00DCA288-463C-36F1-2733-E35B5C9E86F2}"/>
              </a:ext>
            </a:extLst>
          </p:cNvPr>
          <p:cNvCxnSpPr/>
          <p:nvPr/>
        </p:nvCxnSpPr>
        <p:spPr bwMode="auto">
          <a:xfrm>
            <a:off x="1104900" y="3867150"/>
            <a:ext cx="6315075" cy="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D66E72C-E1F6-460D-1E35-EA565F1A2940}"/>
              </a:ext>
            </a:extLst>
          </p:cNvPr>
          <p:cNvCxnSpPr/>
          <p:nvPr/>
        </p:nvCxnSpPr>
        <p:spPr bwMode="auto">
          <a:xfrm flipV="1">
            <a:off x="1129301" y="946935"/>
            <a:ext cx="0" cy="292021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7DF4F396-4701-0150-4B8A-40D1A2179A3C}"/>
              </a:ext>
            </a:extLst>
          </p:cNvPr>
          <p:cNvSpPr txBox="1"/>
          <p:nvPr/>
        </p:nvSpPr>
        <p:spPr>
          <a:xfrm>
            <a:off x="3794962" y="4620280"/>
            <a:ext cx="934949" cy="523220"/>
          </a:xfrm>
          <a:prstGeom prst="rect">
            <a:avLst/>
          </a:prstGeom>
          <a:noFill/>
        </p:spPr>
        <p:txBody>
          <a:bodyPr wrap="square" rtlCol="0">
            <a:spAutoFit/>
          </a:bodyPr>
          <a:lstStyle/>
          <a:p>
            <a:r>
              <a:rPr lang="en-US" i="1" dirty="0">
                <a:latin typeface="+mn-lt"/>
              </a:rPr>
              <a:t>time</a:t>
            </a:r>
          </a:p>
        </p:txBody>
      </p:sp>
      <p:sp>
        <p:nvSpPr>
          <p:cNvPr id="9" name="TextBox 8">
            <a:extLst>
              <a:ext uri="{FF2B5EF4-FFF2-40B4-BE49-F238E27FC236}">
                <a16:creationId xmlns:a16="http://schemas.microsoft.com/office/drawing/2014/main" id="{6D66737A-0889-0A70-EBF7-BA0154613218}"/>
              </a:ext>
            </a:extLst>
          </p:cNvPr>
          <p:cNvSpPr txBox="1"/>
          <p:nvPr/>
        </p:nvSpPr>
        <p:spPr>
          <a:xfrm rot="16200000">
            <a:off x="-1135358" y="2124843"/>
            <a:ext cx="3115282" cy="369332"/>
          </a:xfrm>
          <a:prstGeom prst="rect">
            <a:avLst/>
          </a:prstGeom>
          <a:noFill/>
        </p:spPr>
        <p:txBody>
          <a:bodyPr wrap="square" rtlCol="0">
            <a:spAutoFit/>
          </a:bodyPr>
          <a:lstStyle/>
          <a:p>
            <a:r>
              <a:rPr lang="en-US" sz="1800" i="1" dirty="0">
                <a:latin typeface="+mn-lt"/>
              </a:rPr>
              <a:t>number of worker machines</a:t>
            </a:r>
          </a:p>
        </p:txBody>
      </p:sp>
      <p:cxnSp>
        <p:nvCxnSpPr>
          <p:cNvPr id="11" name="Straight Connector 10">
            <a:extLst>
              <a:ext uri="{FF2B5EF4-FFF2-40B4-BE49-F238E27FC236}">
                <a16:creationId xmlns:a16="http://schemas.microsoft.com/office/drawing/2014/main" id="{2E817295-D19F-0089-F123-CC84A07190D9}"/>
              </a:ext>
            </a:extLst>
          </p:cNvPr>
          <p:cNvCxnSpPr/>
          <p:nvPr/>
        </p:nvCxnSpPr>
        <p:spPr bwMode="auto">
          <a:xfrm>
            <a:off x="964915" y="3318553"/>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a:extLst>
              <a:ext uri="{FF2B5EF4-FFF2-40B4-BE49-F238E27FC236}">
                <a16:creationId xmlns:a16="http://schemas.microsoft.com/office/drawing/2014/main" id="{D483170C-D034-56A2-B99A-699210E63992}"/>
              </a:ext>
            </a:extLst>
          </p:cNvPr>
          <p:cNvSpPr txBox="1"/>
          <p:nvPr/>
        </p:nvSpPr>
        <p:spPr>
          <a:xfrm>
            <a:off x="666966" y="3133887"/>
            <a:ext cx="277401" cy="369332"/>
          </a:xfrm>
          <a:prstGeom prst="rect">
            <a:avLst/>
          </a:prstGeom>
          <a:noFill/>
        </p:spPr>
        <p:txBody>
          <a:bodyPr wrap="square" rtlCol="0">
            <a:spAutoFit/>
          </a:bodyPr>
          <a:lstStyle/>
          <a:p>
            <a:r>
              <a:rPr lang="en-US" sz="1800" dirty="0">
                <a:latin typeface="+mj-lt"/>
              </a:rPr>
              <a:t>1</a:t>
            </a:r>
          </a:p>
        </p:txBody>
      </p:sp>
      <p:sp>
        <p:nvSpPr>
          <p:cNvPr id="13" name="Rectangle 12">
            <a:extLst>
              <a:ext uri="{FF2B5EF4-FFF2-40B4-BE49-F238E27FC236}">
                <a16:creationId xmlns:a16="http://schemas.microsoft.com/office/drawing/2014/main" id="{3384B6A1-5BF6-1C66-0596-006E5516DD9C}"/>
              </a:ext>
            </a:extLst>
          </p:cNvPr>
          <p:cNvSpPr/>
          <p:nvPr/>
        </p:nvSpPr>
        <p:spPr bwMode="auto">
          <a:xfrm>
            <a:off x="1478622" y="3292880"/>
            <a:ext cx="5650785" cy="7189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16" name="Straight Arrow Connector 15">
            <a:extLst>
              <a:ext uri="{FF2B5EF4-FFF2-40B4-BE49-F238E27FC236}">
                <a16:creationId xmlns:a16="http://schemas.microsoft.com/office/drawing/2014/main" id="{1F248D93-43D2-90E3-27D6-51C3CC42D26E}"/>
              </a:ext>
            </a:extLst>
          </p:cNvPr>
          <p:cNvCxnSpPr/>
          <p:nvPr/>
        </p:nvCxnSpPr>
        <p:spPr bwMode="auto">
          <a:xfrm flipH="1" flipV="1">
            <a:off x="1486984" y="3423353"/>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0CAD3855-D282-77CD-AC81-4FEF324F9C1A}"/>
              </a:ext>
            </a:extLst>
          </p:cNvPr>
          <p:cNvSpPr txBox="1"/>
          <p:nvPr/>
        </p:nvSpPr>
        <p:spPr>
          <a:xfrm>
            <a:off x="1011147" y="4620280"/>
            <a:ext cx="934949" cy="307777"/>
          </a:xfrm>
          <a:prstGeom prst="rect">
            <a:avLst/>
          </a:prstGeom>
          <a:noFill/>
        </p:spPr>
        <p:txBody>
          <a:bodyPr wrap="square" rtlCol="0">
            <a:spAutoFit/>
          </a:bodyPr>
          <a:lstStyle/>
          <a:p>
            <a:r>
              <a:rPr lang="en-US" sz="1400" i="1" dirty="0">
                <a:latin typeface="+mn-lt"/>
              </a:rPr>
              <a:t>Job start</a:t>
            </a:r>
          </a:p>
        </p:txBody>
      </p:sp>
      <p:cxnSp>
        <p:nvCxnSpPr>
          <p:cNvPr id="20" name="Straight Arrow Connector 19">
            <a:extLst>
              <a:ext uri="{FF2B5EF4-FFF2-40B4-BE49-F238E27FC236}">
                <a16:creationId xmlns:a16="http://schemas.microsoft.com/office/drawing/2014/main" id="{9B06372D-9805-9FF0-5612-593523C5DD84}"/>
              </a:ext>
            </a:extLst>
          </p:cNvPr>
          <p:cNvCxnSpPr/>
          <p:nvPr/>
        </p:nvCxnSpPr>
        <p:spPr bwMode="auto">
          <a:xfrm flipH="1" flipV="1">
            <a:off x="7125532" y="3369391"/>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a:extLst>
              <a:ext uri="{FF2B5EF4-FFF2-40B4-BE49-F238E27FC236}">
                <a16:creationId xmlns:a16="http://schemas.microsoft.com/office/drawing/2014/main" id="{560E13B5-0EE7-0470-7C36-C2343B09D2AA}"/>
              </a:ext>
            </a:extLst>
          </p:cNvPr>
          <p:cNvSpPr txBox="1"/>
          <p:nvPr/>
        </p:nvSpPr>
        <p:spPr>
          <a:xfrm>
            <a:off x="6649695" y="4566318"/>
            <a:ext cx="934949" cy="307777"/>
          </a:xfrm>
          <a:prstGeom prst="rect">
            <a:avLst/>
          </a:prstGeom>
          <a:noFill/>
        </p:spPr>
        <p:txBody>
          <a:bodyPr wrap="square" rtlCol="0">
            <a:spAutoFit/>
          </a:bodyPr>
          <a:lstStyle/>
          <a:p>
            <a:r>
              <a:rPr lang="en-US" sz="1400" i="1" dirty="0">
                <a:latin typeface="+mn-lt"/>
              </a:rPr>
              <a:t>Job finish</a:t>
            </a:r>
          </a:p>
        </p:txBody>
      </p:sp>
    </p:spTree>
    <p:extLst>
      <p:ext uri="{BB962C8B-B14F-4D97-AF65-F5344CB8AC3E}">
        <p14:creationId xmlns:p14="http://schemas.microsoft.com/office/powerpoint/2010/main" val="752337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82C35-A053-401B-E000-268AA2FEDBD1}"/>
              </a:ext>
            </a:extLst>
          </p:cNvPr>
          <p:cNvSpPr>
            <a:spLocks noGrp="1"/>
          </p:cNvSpPr>
          <p:nvPr>
            <p:ph type="title"/>
          </p:nvPr>
        </p:nvSpPr>
        <p:spPr/>
        <p:txBody>
          <a:bodyPr/>
          <a:lstStyle/>
          <a:p>
            <a:r>
              <a:rPr lang="en-US" dirty="0"/>
              <a:t>… To</a:t>
            </a:r>
          </a:p>
        </p:txBody>
      </p:sp>
      <p:cxnSp>
        <p:nvCxnSpPr>
          <p:cNvPr id="5" name="Straight Arrow Connector 4">
            <a:extLst>
              <a:ext uri="{FF2B5EF4-FFF2-40B4-BE49-F238E27FC236}">
                <a16:creationId xmlns:a16="http://schemas.microsoft.com/office/drawing/2014/main" id="{00DCA288-463C-36F1-2733-E35B5C9E86F2}"/>
              </a:ext>
            </a:extLst>
          </p:cNvPr>
          <p:cNvCxnSpPr/>
          <p:nvPr/>
        </p:nvCxnSpPr>
        <p:spPr bwMode="auto">
          <a:xfrm>
            <a:off x="1104900" y="3867150"/>
            <a:ext cx="6315075" cy="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D66E72C-E1F6-460D-1E35-EA565F1A2940}"/>
              </a:ext>
            </a:extLst>
          </p:cNvPr>
          <p:cNvCxnSpPr/>
          <p:nvPr/>
        </p:nvCxnSpPr>
        <p:spPr bwMode="auto">
          <a:xfrm flipV="1">
            <a:off x="1129301" y="946935"/>
            <a:ext cx="0" cy="292021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7DF4F396-4701-0150-4B8A-40D1A2179A3C}"/>
              </a:ext>
            </a:extLst>
          </p:cNvPr>
          <p:cNvSpPr txBox="1"/>
          <p:nvPr/>
        </p:nvSpPr>
        <p:spPr>
          <a:xfrm>
            <a:off x="3794962" y="4620280"/>
            <a:ext cx="934949" cy="523220"/>
          </a:xfrm>
          <a:prstGeom prst="rect">
            <a:avLst/>
          </a:prstGeom>
          <a:noFill/>
        </p:spPr>
        <p:txBody>
          <a:bodyPr wrap="square" rtlCol="0">
            <a:spAutoFit/>
          </a:bodyPr>
          <a:lstStyle/>
          <a:p>
            <a:r>
              <a:rPr lang="en-US" i="1" dirty="0">
                <a:latin typeface="+mn-lt"/>
              </a:rPr>
              <a:t>time</a:t>
            </a:r>
          </a:p>
        </p:txBody>
      </p:sp>
      <p:sp>
        <p:nvSpPr>
          <p:cNvPr id="9" name="TextBox 8">
            <a:extLst>
              <a:ext uri="{FF2B5EF4-FFF2-40B4-BE49-F238E27FC236}">
                <a16:creationId xmlns:a16="http://schemas.microsoft.com/office/drawing/2014/main" id="{6D66737A-0889-0A70-EBF7-BA0154613218}"/>
              </a:ext>
            </a:extLst>
          </p:cNvPr>
          <p:cNvSpPr txBox="1"/>
          <p:nvPr/>
        </p:nvSpPr>
        <p:spPr>
          <a:xfrm rot="16200000">
            <a:off x="-1348158" y="2091809"/>
            <a:ext cx="3115282" cy="369332"/>
          </a:xfrm>
          <a:prstGeom prst="rect">
            <a:avLst/>
          </a:prstGeom>
          <a:noFill/>
        </p:spPr>
        <p:txBody>
          <a:bodyPr wrap="square" rtlCol="0">
            <a:spAutoFit/>
          </a:bodyPr>
          <a:lstStyle/>
          <a:p>
            <a:r>
              <a:rPr lang="en-US" sz="1800" i="1" dirty="0">
                <a:latin typeface="+mn-lt"/>
              </a:rPr>
              <a:t>number of worker machines</a:t>
            </a:r>
          </a:p>
        </p:txBody>
      </p:sp>
      <p:cxnSp>
        <p:nvCxnSpPr>
          <p:cNvPr id="11" name="Straight Connector 10">
            <a:extLst>
              <a:ext uri="{FF2B5EF4-FFF2-40B4-BE49-F238E27FC236}">
                <a16:creationId xmlns:a16="http://schemas.microsoft.com/office/drawing/2014/main" id="{2E817295-D19F-0089-F123-CC84A07190D9}"/>
              </a:ext>
            </a:extLst>
          </p:cNvPr>
          <p:cNvCxnSpPr/>
          <p:nvPr/>
        </p:nvCxnSpPr>
        <p:spPr bwMode="auto">
          <a:xfrm>
            <a:off x="964915" y="3318553"/>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a:extLst>
              <a:ext uri="{FF2B5EF4-FFF2-40B4-BE49-F238E27FC236}">
                <a16:creationId xmlns:a16="http://schemas.microsoft.com/office/drawing/2014/main" id="{D483170C-D034-56A2-B99A-699210E63992}"/>
              </a:ext>
            </a:extLst>
          </p:cNvPr>
          <p:cNvSpPr txBox="1"/>
          <p:nvPr/>
        </p:nvSpPr>
        <p:spPr>
          <a:xfrm>
            <a:off x="666966" y="3133887"/>
            <a:ext cx="277401" cy="369332"/>
          </a:xfrm>
          <a:prstGeom prst="rect">
            <a:avLst/>
          </a:prstGeom>
          <a:noFill/>
        </p:spPr>
        <p:txBody>
          <a:bodyPr wrap="square" rtlCol="0">
            <a:spAutoFit/>
          </a:bodyPr>
          <a:lstStyle/>
          <a:p>
            <a:r>
              <a:rPr lang="en-US" sz="1800" dirty="0">
                <a:latin typeface="+mj-lt"/>
              </a:rPr>
              <a:t>1</a:t>
            </a:r>
          </a:p>
        </p:txBody>
      </p:sp>
      <p:sp>
        <p:nvSpPr>
          <p:cNvPr id="13" name="Rectangle 12">
            <a:extLst>
              <a:ext uri="{FF2B5EF4-FFF2-40B4-BE49-F238E27FC236}">
                <a16:creationId xmlns:a16="http://schemas.microsoft.com/office/drawing/2014/main" id="{3384B6A1-5BF6-1C66-0596-006E5516DD9C}"/>
              </a:ext>
            </a:extLst>
          </p:cNvPr>
          <p:cNvSpPr/>
          <p:nvPr/>
        </p:nvSpPr>
        <p:spPr bwMode="auto">
          <a:xfrm>
            <a:off x="1478622" y="33185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16" name="Straight Arrow Connector 15">
            <a:extLst>
              <a:ext uri="{FF2B5EF4-FFF2-40B4-BE49-F238E27FC236}">
                <a16:creationId xmlns:a16="http://schemas.microsoft.com/office/drawing/2014/main" id="{1F248D93-43D2-90E3-27D6-51C3CC42D26E}"/>
              </a:ext>
            </a:extLst>
          </p:cNvPr>
          <p:cNvCxnSpPr/>
          <p:nvPr/>
        </p:nvCxnSpPr>
        <p:spPr bwMode="auto">
          <a:xfrm flipH="1" flipV="1">
            <a:off x="1486984" y="3423353"/>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0CAD3855-D282-77CD-AC81-4FEF324F9C1A}"/>
              </a:ext>
            </a:extLst>
          </p:cNvPr>
          <p:cNvSpPr txBox="1"/>
          <p:nvPr/>
        </p:nvSpPr>
        <p:spPr>
          <a:xfrm>
            <a:off x="1011147" y="4620280"/>
            <a:ext cx="934949" cy="307777"/>
          </a:xfrm>
          <a:prstGeom prst="rect">
            <a:avLst/>
          </a:prstGeom>
          <a:noFill/>
        </p:spPr>
        <p:txBody>
          <a:bodyPr wrap="square" rtlCol="0">
            <a:spAutoFit/>
          </a:bodyPr>
          <a:lstStyle/>
          <a:p>
            <a:r>
              <a:rPr lang="en-US" sz="1400" i="1" dirty="0">
                <a:latin typeface="+mn-lt"/>
              </a:rPr>
              <a:t>Job start</a:t>
            </a:r>
          </a:p>
        </p:txBody>
      </p:sp>
      <p:cxnSp>
        <p:nvCxnSpPr>
          <p:cNvPr id="7" name="Straight Connector 6">
            <a:extLst>
              <a:ext uri="{FF2B5EF4-FFF2-40B4-BE49-F238E27FC236}">
                <a16:creationId xmlns:a16="http://schemas.microsoft.com/office/drawing/2014/main" id="{98263FF4-74B3-2EC8-2963-57F5804A38E3}"/>
              </a:ext>
            </a:extLst>
          </p:cNvPr>
          <p:cNvCxnSpPr/>
          <p:nvPr/>
        </p:nvCxnSpPr>
        <p:spPr bwMode="auto">
          <a:xfrm>
            <a:off x="960101" y="1321942"/>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TextBox 9">
            <a:extLst>
              <a:ext uri="{FF2B5EF4-FFF2-40B4-BE49-F238E27FC236}">
                <a16:creationId xmlns:a16="http://schemas.microsoft.com/office/drawing/2014/main" id="{997ED809-09E2-FEC6-83D0-79CB0C764810}"/>
              </a:ext>
            </a:extLst>
          </p:cNvPr>
          <p:cNvSpPr txBox="1"/>
          <p:nvPr/>
        </p:nvSpPr>
        <p:spPr>
          <a:xfrm>
            <a:off x="351467" y="1151997"/>
            <a:ext cx="908397" cy="307777"/>
          </a:xfrm>
          <a:prstGeom prst="rect">
            <a:avLst/>
          </a:prstGeom>
          <a:noFill/>
        </p:spPr>
        <p:txBody>
          <a:bodyPr wrap="square" rtlCol="0">
            <a:spAutoFit/>
          </a:bodyPr>
          <a:lstStyle/>
          <a:p>
            <a:r>
              <a:rPr lang="en-US" sz="1400" dirty="0">
                <a:latin typeface="+mj-lt"/>
              </a:rPr>
              <a:t>many</a:t>
            </a:r>
          </a:p>
        </p:txBody>
      </p:sp>
      <p:sp>
        <p:nvSpPr>
          <p:cNvPr id="36" name="Rectangle 35">
            <a:extLst>
              <a:ext uri="{FF2B5EF4-FFF2-40B4-BE49-F238E27FC236}">
                <a16:creationId xmlns:a16="http://schemas.microsoft.com/office/drawing/2014/main" id="{8F7EC1D6-3234-0D9C-77AE-F47BE8A82817}"/>
              </a:ext>
            </a:extLst>
          </p:cNvPr>
          <p:cNvSpPr/>
          <p:nvPr/>
        </p:nvSpPr>
        <p:spPr bwMode="auto">
          <a:xfrm>
            <a:off x="1631295" y="319248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7" name="Rectangle 36">
            <a:extLst>
              <a:ext uri="{FF2B5EF4-FFF2-40B4-BE49-F238E27FC236}">
                <a16:creationId xmlns:a16="http://schemas.microsoft.com/office/drawing/2014/main" id="{A5AE2AA6-4D68-14D8-75F3-84B0938E0491}"/>
              </a:ext>
            </a:extLst>
          </p:cNvPr>
          <p:cNvSpPr/>
          <p:nvPr/>
        </p:nvSpPr>
        <p:spPr bwMode="auto">
          <a:xfrm>
            <a:off x="1827942" y="330454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8" name="Rectangle 37">
            <a:extLst>
              <a:ext uri="{FF2B5EF4-FFF2-40B4-BE49-F238E27FC236}">
                <a16:creationId xmlns:a16="http://schemas.microsoft.com/office/drawing/2014/main" id="{1106E8C8-C25A-B63B-F17F-B010DCBCDF2D}"/>
              </a:ext>
            </a:extLst>
          </p:cNvPr>
          <p:cNvSpPr/>
          <p:nvPr/>
        </p:nvSpPr>
        <p:spPr bwMode="auto">
          <a:xfrm>
            <a:off x="1633108" y="3005734"/>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9" name="Rectangle 38">
            <a:extLst>
              <a:ext uri="{FF2B5EF4-FFF2-40B4-BE49-F238E27FC236}">
                <a16:creationId xmlns:a16="http://schemas.microsoft.com/office/drawing/2014/main" id="{3CBC1D55-CC56-8AFC-F9D7-87C1F83D497A}"/>
              </a:ext>
            </a:extLst>
          </p:cNvPr>
          <p:cNvSpPr/>
          <p:nvPr/>
        </p:nvSpPr>
        <p:spPr bwMode="auto">
          <a:xfrm>
            <a:off x="1708727" y="264671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0" name="Rectangle 39">
            <a:extLst>
              <a:ext uri="{FF2B5EF4-FFF2-40B4-BE49-F238E27FC236}">
                <a16:creationId xmlns:a16="http://schemas.microsoft.com/office/drawing/2014/main" id="{F2C423C3-0CD4-13A6-81C4-867CF25004BA}"/>
              </a:ext>
            </a:extLst>
          </p:cNvPr>
          <p:cNvSpPr/>
          <p:nvPr/>
        </p:nvSpPr>
        <p:spPr bwMode="auto">
          <a:xfrm>
            <a:off x="1729275" y="247037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1" name="Rectangle 40">
            <a:extLst>
              <a:ext uri="{FF2B5EF4-FFF2-40B4-BE49-F238E27FC236}">
                <a16:creationId xmlns:a16="http://schemas.microsoft.com/office/drawing/2014/main" id="{FFCF0D5D-0BBA-FC7B-50D2-0065372D6D31}"/>
              </a:ext>
            </a:extLst>
          </p:cNvPr>
          <p:cNvSpPr/>
          <p:nvPr/>
        </p:nvSpPr>
        <p:spPr bwMode="auto">
          <a:xfrm>
            <a:off x="1708727" y="2838660"/>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2" name="Rectangle 41">
            <a:extLst>
              <a:ext uri="{FF2B5EF4-FFF2-40B4-BE49-F238E27FC236}">
                <a16:creationId xmlns:a16="http://schemas.microsoft.com/office/drawing/2014/main" id="{B6EEA153-7147-C9E6-93C2-C29A79BAFD0D}"/>
              </a:ext>
            </a:extLst>
          </p:cNvPr>
          <p:cNvSpPr/>
          <p:nvPr/>
        </p:nvSpPr>
        <p:spPr bwMode="auto">
          <a:xfrm>
            <a:off x="1885001" y="232755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3" name="Rectangle 42">
            <a:extLst>
              <a:ext uri="{FF2B5EF4-FFF2-40B4-BE49-F238E27FC236}">
                <a16:creationId xmlns:a16="http://schemas.microsoft.com/office/drawing/2014/main" id="{BA52D0D5-3D33-739F-4123-E69B7F0FD634}"/>
              </a:ext>
            </a:extLst>
          </p:cNvPr>
          <p:cNvSpPr/>
          <p:nvPr/>
        </p:nvSpPr>
        <p:spPr bwMode="auto">
          <a:xfrm>
            <a:off x="1885001" y="2192074"/>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4" name="Rectangle 43">
            <a:extLst>
              <a:ext uri="{FF2B5EF4-FFF2-40B4-BE49-F238E27FC236}">
                <a16:creationId xmlns:a16="http://schemas.microsoft.com/office/drawing/2014/main" id="{630C57C6-7CB4-8B93-C625-BF13818FF0F8}"/>
              </a:ext>
            </a:extLst>
          </p:cNvPr>
          <p:cNvSpPr/>
          <p:nvPr/>
        </p:nvSpPr>
        <p:spPr bwMode="auto">
          <a:xfrm>
            <a:off x="1942474" y="202685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5" name="Rectangle 44">
            <a:extLst>
              <a:ext uri="{FF2B5EF4-FFF2-40B4-BE49-F238E27FC236}">
                <a16:creationId xmlns:a16="http://schemas.microsoft.com/office/drawing/2014/main" id="{06AE69DD-ABAB-F617-111A-141E148B47B9}"/>
              </a:ext>
            </a:extLst>
          </p:cNvPr>
          <p:cNvSpPr/>
          <p:nvPr/>
        </p:nvSpPr>
        <p:spPr bwMode="auto">
          <a:xfrm>
            <a:off x="1983668" y="318627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6" name="Rectangle 45">
            <a:extLst>
              <a:ext uri="{FF2B5EF4-FFF2-40B4-BE49-F238E27FC236}">
                <a16:creationId xmlns:a16="http://schemas.microsoft.com/office/drawing/2014/main" id="{25D5559D-3699-76A5-F4A6-2514CDAACEE7}"/>
              </a:ext>
            </a:extLst>
          </p:cNvPr>
          <p:cNvSpPr/>
          <p:nvPr/>
        </p:nvSpPr>
        <p:spPr bwMode="auto">
          <a:xfrm>
            <a:off x="1985481" y="299952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7" name="Rectangle 46">
            <a:extLst>
              <a:ext uri="{FF2B5EF4-FFF2-40B4-BE49-F238E27FC236}">
                <a16:creationId xmlns:a16="http://schemas.microsoft.com/office/drawing/2014/main" id="{C6D9EFCD-9665-51C3-5CA1-13FAB6C249A2}"/>
              </a:ext>
            </a:extLst>
          </p:cNvPr>
          <p:cNvSpPr/>
          <p:nvPr/>
        </p:nvSpPr>
        <p:spPr bwMode="auto">
          <a:xfrm>
            <a:off x="2061100" y="264050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8" name="Rectangle 47">
            <a:extLst>
              <a:ext uri="{FF2B5EF4-FFF2-40B4-BE49-F238E27FC236}">
                <a16:creationId xmlns:a16="http://schemas.microsoft.com/office/drawing/2014/main" id="{4D212D5F-D394-521E-750F-B3A9866E4680}"/>
              </a:ext>
            </a:extLst>
          </p:cNvPr>
          <p:cNvSpPr/>
          <p:nvPr/>
        </p:nvSpPr>
        <p:spPr bwMode="auto">
          <a:xfrm>
            <a:off x="2081648" y="246416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9" name="Rectangle 48">
            <a:extLst>
              <a:ext uri="{FF2B5EF4-FFF2-40B4-BE49-F238E27FC236}">
                <a16:creationId xmlns:a16="http://schemas.microsoft.com/office/drawing/2014/main" id="{0D05BDC8-E21D-2628-B21F-BAF0A05C4D03}"/>
              </a:ext>
            </a:extLst>
          </p:cNvPr>
          <p:cNvSpPr/>
          <p:nvPr/>
        </p:nvSpPr>
        <p:spPr bwMode="auto">
          <a:xfrm>
            <a:off x="2061100" y="28324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0" name="Rectangle 49">
            <a:extLst>
              <a:ext uri="{FF2B5EF4-FFF2-40B4-BE49-F238E27FC236}">
                <a16:creationId xmlns:a16="http://schemas.microsoft.com/office/drawing/2014/main" id="{CFC378C3-1FDD-9FB3-32B9-63813164AD57}"/>
              </a:ext>
            </a:extLst>
          </p:cNvPr>
          <p:cNvSpPr/>
          <p:nvPr/>
        </p:nvSpPr>
        <p:spPr bwMode="auto">
          <a:xfrm>
            <a:off x="2237374" y="232134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1" name="Rectangle 50">
            <a:extLst>
              <a:ext uri="{FF2B5EF4-FFF2-40B4-BE49-F238E27FC236}">
                <a16:creationId xmlns:a16="http://schemas.microsoft.com/office/drawing/2014/main" id="{E9E21C50-3789-685A-33A1-58C660EEC33D}"/>
              </a:ext>
            </a:extLst>
          </p:cNvPr>
          <p:cNvSpPr/>
          <p:nvPr/>
        </p:nvSpPr>
        <p:spPr bwMode="auto">
          <a:xfrm>
            <a:off x="2237374" y="218586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2" name="Rectangle 51">
            <a:extLst>
              <a:ext uri="{FF2B5EF4-FFF2-40B4-BE49-F238E27FC236}">
                <a16:creationId xmlns:a16="http://schemas.microsoft.com/office/drawing/2014/main" id="{C6F6ABF6-5B2B-B281-A3D5-4E1F280B0477}"/>
              </a:ext>
            </a:extLst>
          </p:cNvPr>
          <p:cNvSpPr/>
          <p:nvPr/>
        </p:nvSpPr>
        <p:spPr bwMode="auto">
          <a:xfrm>
            <a:off x="2294847" y="202064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3" name="Rectangle 52">
            <a:extLst>
              <a:ext uri="{FF2B5EF4-FFF2-40B4-BE49-F238E27FC236}">
                <a16:creationId xmlns:a16="http://schemas.microsoft.com/office/drawing/2014/main" id="{F60CF754-7E04-0DC9-0BDF-2732AAB52425}"/>
              </a:ext>
            </a:extLst>
          </p:cNvPr>
          <p:cNvSpPr/>
          <p:nvPr/>
        </p:nvSpPr>
        <p:spPr bwMode="auto">
          <a:xfrm>
            <a:off x="2342836" y="318144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4" name="Rectangle 53">
            <a:extLst>
              <a:ext uri="{FF2B5EF4-FFF2-40B4-BE49-F238E27FC236}">
                <a16:creationId xmlns:a16="http://schemas.microsoft.com/office/drawing/2014/main" id="{8C97334C-1013-B357-9FB7-735A8FD18A53}"/>
              </a:ext>
            </a:extLst>
          </p:cNvPr>
          <p:cNvSpPr/>
          <p:nvPr/>
        </p:nvSpPr>
        <p:spPr bwMode="auto">
          <a:xfrm>
            <a:off x="2344649" y="299468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5" name="Rectangle 54">
            <a:extLst>
              <a:ext uri="{FF2B5EF4-FFF2-40B4-BE49-F238E27FC236}">
                <a16:creationId xmlns:a16="http://schemas.microsoft.com/office/drawing/2014/main" id="{C105B216-CA59-0A55-C085-063FBF6C4133}"/>
              </a:ext>
            </a:extLst>
          </p:cNvPr>
          <p:cNvSpPr/>
          <p:nvPr/>
        </p:nvSpPr>
        <p:spPr bwMode="auto">
          <a:xfrm>
            <a:off x="2420268" y="263566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6" name="Rectangle 55">
            <a:extLst>
              <a:ext uri="{FF2B5EF4-FFF2-40B4-BE49-F238E27FC236}">
                <a16:creationId xmlns:a16="http://schemas.microsoft.com/office/drawing/2014/main" id="{91D376D2-1FF4-F8F3-0EC5-28B13E9EC71E}"/>
              </a:ext>
            </a:extLst>
          </p:cNvPr>
          <p:cNvSpPr/>
          <p:nvPr/>
        </p:nvSpPr>
        <p:spPr bwMode="auto">
          <a:xfrm>
            <a:off x="2440816" y="245932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7" name="Rectangle 56">
            <a:extLst>
              <a:ext uri="{FF2B5EF4-FFF2-40B4-BE49-F238E27FC236}">
                <a16:creationId xmlns:a16="http://schemas.microsoft.com/office/drawing/2014/main" id="{D8A93624-FA47-76D6-6B54-87F18FD46116}"/>
              </a:ext>
            </a:extLst>
          </p:cNvPr>
          <p:cNvSpPr/>
          <p:nvPr/>
        </p:nvSpPr>
        <p:spPr bwMode="auto">
          <a:xfrm>
            <a:off x="2420268" y="282761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8" name="Rectangle 57">
            <a:extLst>
              <a:ext uri="{FF2B5EF4-FFF2-40B4-BE49-F238E27FC236}">
                <a16:creationId xmlns:a16="http://schemas.microsoft.com/office/drawing/2014/main" id="{D9F8C4E1-32B6-D78C-E51D-E2316FAC158D}"/>
              </a:ext>
            </a:extLst>
          </p:cNvPr>
          <p:cNvSpPr/>
          <p:nvPr/>
        </p:nvSpPr>
        <p:spPr bwMode="auto">
          <a:xfrm>
            <a:off x="2596542" y="231651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9" name="Rectangle 58">
            <a:extLst>
              <a:ext uri="{FF2B5EF4-FFF2-40B4-BE49-F238E27FC236}">
                <a16:creationId xmlns:a16="http://schemas.microsoft.com/office/drawing/2014/main" id="{425E769F-3822-E91F-1C2C-F60097DECAF2}"/>
              </a:ext>
            </a:extLst>
          </p:cNvPr>
          <p:cNvSpPr/>
          <p:nvPr/>
        </p:nvSpPr>
        <p:spPr bwMode="auto">
          <a:xfrm>
            <a:off x="2596542" y="218102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60" name="Rectangle 59">
            <a:extLst>
              <a:ext uri="{FF2B5EF4-FFF2-40B4-BE49-F238E27FC236}">
                <a16:creationId xmlns:a16="http://schemas.microsoft.com/office/drawing/2014/main" id="{38FC630F-BC74-69DE-E2C2-B71943111BDD}"/>
              </a:ext>
            </a:extLst>
          </p:cNvPr>
          <p:cNvSpPr/>
          <p:nvPr/>
        </p:nvSpPr>
        <p:spPr bwMode="auto">
          <a:xfrm>
            <a:off x="2654015" y="201581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69" name="Straight Arrow Connector 68">
            <a:extLst>
              <a:ext uri="{FF2B5EF4-FFF2-40B4-BE49-F238E27FC236}">
                <a16:creationId xmlns:a16="http://schemas.microsoft.com/office/drawing/2014/main" id="{4D07B4C5-75C3-8109-BBE9-2AFD4BB1B50A}"/>
              </a:ext>
            </a:extLst>
          </p:cNvPr>
          <p:cNvCxnSpPr/>
          <p:nvPr/>
        </p:nvCxnSpPr>
        <p:spPr bwMode="auto">
          <a:xfrm flipH="1" flipV="1">
            <a:off x="2948483" y="3423353"/>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TextBox 69">
            <a:extLst>
              <a:ext uri="{FF2B5EF4-FFF2-40B4-BE49-F238E27FC236}">
                <a16:creationId xmlns:a16="http://schemas.microsoft.com/office/drawing/2014/main" id="{FFF37FD9-D640-C7EC-7E3F-063D53689E5D}"/>
              </a:ext>
            </a:extLst>
          </p:cNvPr>
          <p:cNvSpPr txBox="1"/>
          <p:nvPr/>
        </p:nvSpPr>
        <p:spPr>
          <a:xfrm>
            <a:off x="2765716" y="4620280"/>
            <a:ext cx="934949" cy="307777"/>
          </a:xfrm>
          <a:prstGeom prst="rect">
            <a:avLst/>
          </a:prstGeom>
          <a:noFill/>
        </p:spPr>
        <p:txBody>
          <a:bodyPr wrap="square" rtlCol="0">
            <a:spAutoFit/>
          </a:bodyPr>
          <a:lstStyle/>
          <a:p>
            <a:r>
              <a:rPr lang="en-US" sz="1400" i="1" dirty="0">
                <a:latin typeface="+mn-lt"/>
              </a:rPr>
              <a:t>Job finish</a:t>
            </a:r>
          </a:p>
        </p:txBody>
      </p:sp>
    </p:spTree>
    <p:extLst>
      <p:ext uri="{BB962C8B-B14F-4D97-AF65-F5344CB8AC3E}">
        <p14:creationId xmlns:p14="http://schemas.microsoft.com/office/powerpoint/2010/main" val="2990020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82C35-A053-401B-E000-268AA2FEDBD1}"/>
              </a:ext>
            </a:extLst>
          </p:cNvPr>
          <p:cNvSpPr>
            <a:spLocks noGrp="1"/>
          </p:cNvSpPr>
          <p:nvPr>
            <p:ph type="title"/>
          </p:nvPr>
        </p:nvSpPr>
        <p:spPr/>
        <p:txBody>
          <a:bodyPr/>
          <a:lstStyle/>
          <a:p>
            <a:r>
              <a:rPr lang="en-US" dirty="0"/>
              <a:t>But what about this time?</a:t>
            </a:r>
          </a:p>
        </p:txBody>
      </p:sp>
      <p:cxnSp>
        <p:nvCxnSpPr>
          <p:cNvPr id="5" name="Straight Arrow Connector 4">
            <a:extLst>
              <a:ext uri="{FF2B5EF4-FFF2-40B4-BE49-F238E27FC236}">
                <a16:creationId xmlns:a16="http://schemas.microsoft.com/office/drawing/2014/main" id="{00DCA288-463C-36F1-2733-E35B5C9E86F2}"/>
              </a:ext>
            </a:extLst>
          </p:cNvPr>
          <p:cNvCxnSpPr/>
          <p:nvPr/>
        </p:nvCxnSpPr>
        <p:spPr bwMode="auto">
          <a:xfrm>
            <a:off x="1104900" y="3867150"/>
            <a:ext cx="6315075" cy="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D66E72C-E1F6-460D-1E35-EA565F1A2940}"/>
              </a:ext>
            </a:extLst>
          </p:cNvPr>
          <p:cNvCxnSpPr/>
          <p:nvPr/>
        </p:nvCxnSpPr>
        <p:spPr bwMode="auto">
          <a:xfrm flipV="1">
            <a:off x="1129301" y="946935"/>
            <a:ext cx="0" cy="292021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7DF4F396-4701-0150-4B8A-40D1A2179A3C}"/>
              </a:ext>
            </a:extLst>
          </p:cNvPr>
          <p:cNvSpPr txBox="1"/>
          <p:nvPr/>
        </p:nvSpPr>
        <p:spPr>
          <a:xfrm>
            <a:off x="1740920" y="4629645"/>
            <a:ext cx="3471820" cy="523220"/>
          </a:xfrm>
          <a:prstGeom prst="rect">
            <a:avLst/>
          </a:prstGeom>
          <a:noFill/>
        </p:spPr>
        <p:txBody>
          <a:bodyPr wrap="square" rtlCol="0">
            <a:spAutoFit/>
          </a:bodyPr>
          <a:lstStyle/>
          <a:p>
            <a:r>
              <a:rPr lang="en-US" i="1" dirty="0">
                <a:latin typeface="+mn-lt"/>
              </a:rPr>
              <a:t>Human pre time</a:t>
            </a:r>
          </a:p>
        </p:txBody>
      </p:sp>
      <p:sp>
        <p:nvSpPr>
          <p:cNvPr id="9" name="TextBox 8">
            <a:extLst>
              <a:ext uri="{FF2B5EF4-FFF2-40B4-BE49-F238E27FC236}">
                <a16:creationId xmlns:a16="http://schemas.microsoft.com/office/drawing/2014/main" id="{6D66737A-0889-0A70-EBF7-BA0154613218}"/>
              </a:ext>
            </a:extLst>
          </p:cNvPr>
          <p:cNvSpPr txBox="1"/>
          <p:nvPr/>
        </p:nvSpPr>
        <p:spPr>
          <a:xfrm rot="16200000">
            <a:off x="-1348158" y="2091809"/>
            <a:ext cx="3115282" cy="369332"/>
          </a:xfrm>
          <a:prstGeom prst="rect">
            <a:avLst/>
          </a:prstGeom>
          <a:noFill/>
        </p:spPr>
        <p:txBody>
          <a:bodyPr wrap="square" rtlCol="0">
            <a:spAutoFit/>
          </a:bodyPr>
          <a:lstStyle/>
          <a:p>
            <a:r>
              <a:rPr lang="en-US" sz="1800" i="1" dirty="0">
                <a:latin typeface="+mn-lt"/>
              </a:rPr>
              <a:t>number of worker machines</a:t>
            </a:r>
          </a:p>
        </p:txBody>
      </p:sp>
      <p:cxnSp>
        <p:nvCxnSpPr>
          <p:cNvPr id="11" name="Straight Connector 10">
            <a:extLst>
              <a:ext uri="{FF2B5EF4-FFF2-40B4-BE49-F238E27FC236}">
                <a16:creationId xmlns:a16="http://schemas.microsoft.com/office/drawing/2014/main" id="{2E817295-D19F-0089-F123-CC84A07190D9}"/>
              </a:ext>
            </a:extLst>
          </p:cNvPr>
          <p:cNvCxnSpPr/>
          <p:nvPr/>
        </p:nvCxnSpPr>
        <p:spPr bwMode="auto">
          <a:xfrm>
            <a:off x="964915" y="3318553"/>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a:extLst>
              <a:ext uri="{FF2B5EF4-FFF2-40B4-BE49-F238E27FC236}">
                <a16:creationId xmlns:a16="http://schemas.microsoft.com/office/drawing/2014/main" id="{D483170C-D034-56A2-B99A-699210E63992}"/>
              </a:ext>
            </a:extLst>
          </p:cNvPr>
          <p:cNvSpPr txBox="1"/>
          <p:nvPr/>
        </p:nvSpPr>
        <p:spPr>
          <a:xfrm>
            <a:off x="666966" y="3133887"/>
            <a:ext cx="277401" cy="369332"/>
          </a:xfrm>
          <a:prstGeom prst="rect">
            <a:avLst/>
          </a:prstGeom>
          <a:noFill/>
        </p:spPr>
        <p:txBody>
          <a:bodyPr wrap="square" rtlCol="0">
            <a:spAutoFit/>
          </a:bodyPr>
          <a:lstStyle/>
          <a:p>
            <a:r>
              <a:rPr lang="en-US" sz="1800" dirty="0">
                <a:latin typeface="+mj-lt"/>
              </a:rPr>
              <a:t>1</a:t>
            </a:r>
          </a:p>
        </p:txBody>
      </p:sp>
      <p:sp>
        <p:nvSpPr>
          <p:cNvPr id="13" name="Rectangle 12">
            <a:extLst>
              <a:ext uri="{FF2B5EF4-FFF2-40B4-BE49-F238E27FC236}">
                <a16:creationId xmlns:a16="http://schemas.microsoft.com/office/drawing/2014/main" id="{3384B6A1-5BF6-1C66-0596-006E5516DD9C}"/>
              </a:ext>
            </a:extLst>
          </p:cNvPr>
          <p:cNvSpPr/>
          <p:nvPr/>
        </p:nvSpPr>
        <p:spPr bwMode="auto">
          <a:xfrm>
            <a:off x="5212740" y="316472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16" name="Straight Arrow Connector 15">
            <a:extLst>
              <a:ext uri="{FF2B5EF4-FFF2-40B4-BE49-F238E27FC236}">
                <a16:creationId xmlns:a16="http://schemas.microsoft.com/office/drawing/2014/main" id="{1F248D93-43D2-90E3-27D6-51C3CC42D26E}"/>
              </a:ext>
            </a:extLst>
          </p:cNvPr>
          <p:cNvCxnSpPr>
            <a:cxnSpLocks/>
          </p:cNvCxnSpPr>
          <p:nvPr/>
        </p:nvCxnSpPr>
        <p:spPr bwMode="auto">
          <a:xfrm flipV="1">
            <a:off x="700020" y="3935454"/>
            <a:ext cx="712753" cy="480293"/>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0CAD3855-D282-77CD-AC81-4FEF324F9C1A}"/>
              </a:ext>
            </a:extLst>
          </p:cNvPr>
          <p:cNvSpPr txBox="1"/>
          <p:nvPr/>
        </p:nvSpPr>
        <p:spPr>
          <a:xfrm>
            <a:off x="0" y="4379514"/>
            <a:ext cx="1653845" cy="523220"/>
          </a:xfrm>
          <a:prstGeom prst="rect">
            <a:avLst/>
          </a:prstGeom>
          <a:noFill/>
        </p:spPr>
        <p:txBody>
          <a:bodyPr wrap="square" rtlCol="0">
            <a:spAutoFit/>
          </a:bodyPr>
          <a:lstStyle/>
          <a:p>
            <a:r>
              <a:rPr lang="en-US" sz="1400" i="1" dirty="0">
                <a:latin typeface="+mn-lt"/>
              </a:rPr>
              <a:t>Try to make and submit jobs</a:t>
            </a:r>
          </a:p>
        </p:txBody>
      </p:sp>
      <p:cxnSp>
        <p:nvCxnSpPr>
          <p:cNvPr id="7" name="Straight Connector 6">
            <a:extLst>
              <a:ext uri="{FF2B5EF4-FFF2-40B4-BE49-F238E27FC236}">
                <a16:creationId xmlns:a16="http://schemas.microsoft.com/office/drawing/2014/main" id="{98263FF4-74B3-2EC8-2963-57F5804A38E3}"/>
              </a:ext>
            </a:extLst>
          </p:cNvPr>
          <p:cNvCxnSpPr/>
          <p:nvPr/>
        </p:nvCxnSpPr>
        <p:spPr bwMode="auto">
          <a:xfrm>
            <a:off x="960101" y="1321942"/>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TextBox 9">
            <a:extLst>
              <a:ext uri="{FF2B5EF4-FFF2-40B4-BE49-F238E27FC236}">
                <a16:creationId xmlns:a16="http://schemas.microsoft.com/office/drawing/2014/main" id="{997ED809-09E2-FEC6-83D0-79CB0C764810}"/>
              </a:ext>
            </a:extLst>
          </p:cNvPr>
          <p:cNvSpPr txBox="1"/>
          <p:nvPr/>
        </p:nvSpPr>
        <p:spPr>
          <a:xfrm>
            <a:off x="351467" y="1151997"/>
            <a:ext cx="908397" cy="307777"/>
          </a:xfrm>
          <a:prstGeom prst="rect">
            <a:avLst/>
          </a:prstGeom>
          <a:noFill/>
        </p:spPr>
        <p:txBody>
          <a:bodyPr wrap="square" rtlCol="0">
            <a:spAutoFit/>
          </a:bodyPr>
          <a:lstStyle/>
          <a:p>
            <a:r>
              <a:rPr lang="en-US" sz="1400" dirty="0">
                <a:latin typeface="+mj-lt"/>
              </a:rPr>
              <a:t>many</a:t>
            </a:r>
          </a:p>
        </p:txBody>
      </p:sp>
      <p:sp>
        <p:nvSpPr>
          <p:cNvPr id="36" name="Rectangle 35">
            <a:extLst>
              <a:ext uri="{FF2B5EF4-FFF2-40B4-BE49-F238E27FC236}">
                <a16:creationId xmlns:a16="http://schemas.microsoft.com/office/drawing/2014/main" id="{8F7EC1D6-3234-0D9C-77AE-F47BE8A82817}"/>
              </a:ext>
            </a:extLst>
          </p:cNvPr>
          <p:cNvSpPr/>
          <p:nvPr/>
        </p:nvSpPr>
        <p:spPr bwMode="auto">
          <a:xfrm>
            <a:off x="5365413" y="3038660"/>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7" name="Rectangle 36">
            <a:extLst>
              <a:ext uri="{FF2B5EF4-FFF2-40B4-BE49-F238E27FC236}">
                <a16:creationId xmlns:a16="http://schemas.microsoft.com/office/drawing/2014/main" id="{A5AE2AA6-4D68-14D8-75F3-84B0938E0491}"/>
              </a:ext>
            </a:extLst>
          </p:cNvPr>
          <p:cNvSpPr/>
          <p:nvPr/>
        </p:nvSpPr>
        <p:spPr bwMode="auto">
          <a:xfrm>
            <a:off x="5562060" y="315071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8" name="Rectangle 37">
            <a:extLst>
              <a:ext uri="{FF2B5EF4-FFF2-40B4-BE49-F238E27FC236}">
                <a16:creationId xmlns:a16="http://schemas.microsoft.com/office/drawing/2014/main" id="{1106E8C8-C25A-B63B-F17F-B010DCBCDF2D}"/>
              </a:ext>
            </a:extLst>
          </p:cNvPr>
          <p:cNvSpPr/>
          <p:nvPr/>
        </p:nvSpPr>
        <p:spPr bwMode="auto">
          <a:xfrm>
            <a:off x="5367226" y="2851908"/>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9" name="Rectangle 38">
            <a:extLst>
              <a:ext uri="{FF2B5EF4-FFF2-40B4-BE49-F238E27FC236}">
                <a16:creationId xmlns:a16="http://schemas.microsoft.com/office/drawing/2014/main" id="{3CBC1D55-CC56-8AFC-F9D7-87C1F83D497A}"/>
              </a:ext>
            </a:extLst>
          </p:cNvPr>
          <p:cNvSpPr/>
          <p:nvPr/>
        </p:nvSpPr>
        <p:spPr bwMode="auto">
          <a:xfrm>
            <a:off x="5442845" y="249288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0" name="Rectangle 39">
            <a:extLst>
              <a:ext uri="{FF2B5EF4-FFF2-40B4-BE49-F238E27FC236}">
                <a16:creationId xmlns:a16="http://schemas.microsoft.com/office/drawing/2014/main" id="{F2C423C3-0CD4-13A6-81C4-867CF25004BA}"/>
              </a:ext>
            </a:extLst>
          </p:cNvPr>
          <p:cNvSpPr/>
          <p:nvPr/>
        </p:nvSpPr>
        <p:spPr bwMode="auto">
          <a:xfrm>
            <a:off x="5463393" y="231654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1" name="Rectangle 40">
            <a:extLst>
              <a:ext uri="{FF2B5EF4-FFF2-40B4-BE49-F238E27FC236}">
                <a16:creationId xmlns:a16="http://schemas.microsoft.com/office/drawing/2014/main" id="{FFCF0D5D-0BBA-FC7B-50D2-0065372D6D31}"/>
              </a:ext>
            </a:extLst>
          </p:cNvPr>
          <p:cNvSpPr/>
          <p:nvPr/>
        </p:nvSpPr>
        <p:spPr bwMode="auto">
          <a:xfrm>
            <a:off x="5442845" y="2684834"/>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2" name="Rectangle 41">
            <a:extLst>
              <a:ext uri="{FF2B5EF4-FFF2-40B4-BE49-F238E27FC236}">
                <a16:creationId xmlns:a16="http://schemas.microsoft.com/office/drawing/2014/main" id="{B6EEA153-7147-C9E6-93C2-C29A79BAFD0D}"/>
              </a:ext>
            </a:extLst>
          </p:cNvPr>
          <p:cNvSpPr/>
          <p:nvPr/>
        </p:nvSpPr>
        <p:spPr bwMode="auto">
          <a:xfrm>
            <a:off x="5619119" y="2173730"/>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3" name="Rectangle 42">
            <a:extLst>
              <a:ext uri="{FF2B5EF4-FFF2-40B4-BE49-F238E27FC236}">
                <a16:creationId xmlns:a16="http://schemas.microsoft.com/office/drawing/2014/main" id="{BA52D0D5-3D33-739F-4123-E69B7F0FD634}"/>
              </a:ext>
            </a:extLst>
          </p:cNvPr>
          <p:cNvSpPr/>
          <p:nvPr/>
        </p:nvSpPr>
        <p:spPr bwMode="auto">
          <a:xfrm>
            <a:off x="5619119" y="2038248"/>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4" name="Rectangle 43">
            <a:extLst>
              <a:ext uri="{FF2B5EF4-FFF2-40B4-BE49-F238E27FC236}">
                <a16:creationId xmlns:a16="http://schemas.microsoft.com/office/drawing/2014/main" id="{630C57C6-7CB4-8B93-C625-BF13818FF0F8}"/>
              </a:ext>
            </a:extLst>
          </p:cNvPr>
          <p:cNvSpPr/>
          <p:nvPr/>
        </p:nvSpPr>
        <p:spPr bwMode="auto">
          <a:xfrm>
            <a:off x="5676592" y="1873030"/>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5" name="Rectangle 44">
            <a:extLst>
              <a:ext uri="{FF2B5EF4-FFF2-40B4-BE49-F238E27FC236}">
                <a16:creationId xmlns:a16="http://schemas.microsoft.com/office/drawing/2014/main" id="{06AE69DD-ABAB-F617-111A-141E148B47B9}"/>
              </a:ext>
            </a:extLst>
          </p:cNvPr>
          <p:cNvSpPr/>
          <p:nvPr/>
        </p:nvSpPr>
        <p:spPr bwMode="auto">
          <a:xfrm>
            <a:off x="5717786" y="30324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6" name="Rectangle 45">
            <a:extLst>
              <a:ext uri="{FF2B5EF4-FFF2-40B4-BE49-F238E27FC236}">
                <a16:creationId xmlns:a16="http://schemas.microsoft.com/office/drawing/2014/main" id="{25D5559D-3699-76A5-F4A6-2514CDAACEE7}"/>
              </a:ext>
            </a:extLst>
          </p:cNvPr>
          <p:cNvSpPr/>
          <p:nvPr/>
        </p:nvSpPr>
        <p:spPr bwMode="auto">
          <a:xfrm>
            <a:off x="5719599" y="284570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7" name="Rectangle 46">
            <a:extLst>
              <a:ext uri="{FF2B5EF4-FFF2-40B4-BE49-F238E27FC236}">
                <a16:creationId xmlns:a16="http://schemas.microsoft.com/office/drawing/2014/main" id="{C6D9EFCD-9665-51C3-5CA1-13FAB6C249A2}"/>
              </a:ext>
            </a:extLst>
          </p:cNvPr>
          <p:cNvSpPr/>
          <p:nvPr/>
        </p:nvSpPr>
        <p:spPr bwMode="auto">
          <a:xfrm>
            <a:off x="5795218" y="248667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8" name="Rectangle 47">
            <a:extLst>
              <a:ext uri="{FF2B5EF4-FFF2-40B4-BE49-F238E27FC236}">
                <a16:creationId xmlns:a16="http://schemas.microsoft.com/office/drawing/2014/main" id="{4D212D5F-D394-521E-750F-B3A9866E4680}"/>
              </a:ext>
            </a:extLst>
          </p:cNvPr>
          <p:cNvSpPr/>
          <p:nvPr/>
        </p:nvSpPr>
        <p:spPr bwMode="auto">
          <a:xfrm>
            <a:off x="5815766" y="231033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9" name="Rectangle 48">
            <a:extLst>
              <a:ext uri="{FF2B5EF4-FFF2-40B4-BE49-F238E27FC236}">
                <a16:creationId xmlns:a16="http://schemas.microsoft.com/office/drawing/2014/main" id="{0D05BDC8-E21D-2628-B21F-BAF0A05C4D03}"/>
              </a:ext>
            </a:extLst>
          </p:cNvPr>
          <p:cNvSpPr/>
          <p:nvPr/>
        </p:nvSpPr>
        <p:spPr bwMode="auto">
          <a:xfrm>
            <a:off x="5795218" y="267862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0" name="Rectangle 49">
            <a:extLst>
              <a:ext uri="{FF2B5EF4-FFF2-40B4-BE49-F238E27FC236}">
                <a16:creationId xmlns:a16="http://schemas.microsoft.com/office/drawing/2014/main" id="{CFC378C3-1FDD-9FB3-32B9-63813164AD57}"/>
              </a:ext>
            </a:extLst>
          </p:cNvPr>
          <p:cNvSpPr/>
          <p:nvPr/>
        </p:nvSpPr>
        <p:spPr bwMode="auto">
          <a:xfrm>
            <a:off x="5971492" y="216752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1" name="Rectangle 50">
            <a:extLst>
              <a:ext uri="{FF2B5EF4-FFF2-40B4-BE49-F238E27FC236}">
                <a16:creationId xmlns:a16="http://schemas.microsoft.com/office/drawing/2014/main" id="{E9E21C50-3789-685A-33A1-58C660EEC33D}"/>
              </a:ext>
            </a:extLst>
          </p:cNvPr>
          <p:cNvSpPr/>
          <p:nvPr/>
        </p:nvSpPr>
        <p:spPr bwMode="auto">
          <a:xfrm>
            <a:off x="5971492" y="203204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2" name="Rectangle 51">
            <a:extLst>
              <a:ext uri="{FF2B5EF4-FFF2-40B4-BE49-F238E27FC236}">
                <a16:creationId xmlns:a16="http://schemas.microsoft.com/office/drawing/2014/main" id="{C6F6ABF6-5B2B-B281-A3D5-4E1F280B0477}"/>
              </a:ext>
            </a:extLst>
          </p:cNvPr>
          <p:cNvSpPr/>
          <p:nvPr/>
        </p:nvSpPr>
        <p:spPr bwMode="auto">
          <a:xfrm>
            <a:off x="6028965" y="186682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3" name="Rectangle 52">
            <a:extLst>
              <a:ext uri="{FF2B5EF4-FFF2-40B4-BE49-F238E27FC236}">
                <a16:creationId xmlns:a16="http://schemas.microsoft.com/office/drawing/2014/main" id="{F60CF754-7E04-0DC9-0BDF-2732AAB52425}"/>
              </a:ext>
            </a:extLst>
          </p:cNvPr>
          <p:cNvSpPr/>
          <p:nvPr/>
        </p:nvSpPr>
        <p:spPr bwMode="auto">
          <a:xfrm>
            <a:off x="6076954" y="302761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4" name="Rectangle 53">
            <a:extLst>
              <a:ext uri="{FF2B5EF4-FFF2-40B4-BE49-F238E27FC236}">
                <a16:creationId xmlns:a16="http://schemas.microsoft.com/office/drawing/2014/main" id="{8C97334C-1013-B357-9FB7-735A8FD18A53}"/>
              </a:ext>
            </a:extLst>
          </p:cNvPr>
          <p:cNvSpPr/>
          <p:nvPr/>
        </p:nvSpPr>
        <p:spPr bwMode="auto">
          <a:xfrm>
            <a:off x="6078767" y="284086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5" name="Rectangle 54">
            <a:extLst>
              <a:ext uri="{FF2B5EF4-FFF2-40B4-BE49-F238E27FC236}">
                <a16:creationId xmlns:a16="http://schemas.microsoft.com/office/drawing/2014/main" id="{C105B216-CA59-0A55-C085-063FBF6C4133}"/>
              </a:ext>
            </a:extLst>
          </p:cNvPr>
          <p:cNvSpPr/>
          <p:nvPr/>
        </p:nvSpPr>
        <p:spPr bwMode="auto">
          <a:xfrm>
            <a:off x="6154386" y="248184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6" name="Rectangle 55">
            <a:extLst>
              <a:ext uri="{FF2B5EF4-FFF2-40B4-BE49-F238E27FC236}">
                <a16:creationId xmlns:a16="http://schemas.microsoft.com/office/drawing/2014/main" id="{91D376D2-1FF4-F8F3-0EC5-28B13E9EC71E}"/>
              </a:ext>
            </a:extLst>
          </p:cNvPr>
          <p:cNvSpPr/>
          <p:nvPr/>
        </p:nvSpPr>
        <p:spPr bwMode="auto">
          <a:xfrm>
            <a:off x="6174934" y="230550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7" name="Rectangle 56">
            <a:extLst>
              <a:ext uri="{FF2B5EF4-FFF2-40B4-BE49-F238E27FC236}">
                <a16:creationId xmlns:a16="http://schemas.microsoft.com/office/drawing/2014/main" id="{D8A93624-FA47-76D6-6B54-87F18FD46116}"/>
              </a:ext>
            </a:extLst>
          </p:cNvPr>
          <p:cNvSpPr/>
          <p:nvPr/>
        </p:nvSpPr>
        <p:spPr bwMode="auto">
          <a:xfrm>
            <a:off x="6154386" y="267378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8" name="Rectangle 57">
            <a:extLst>
              <a:ext uri="{FF2B5EF4-FFF2-40B4-BE49-F238E27FC236}">
                <a16:creationId xmlns:a16="http://schemas.microsoft.com/office/drawing/2014/main" id="{D9F8C4E1-32B6-D78C-E51D-E2316FAC158D}"/>
              </a:ext>
            </a:extLst>
          </p:cNvPr>
          <p:cNvSpPr/>
          <p:nvPr/>
        </p:nvSpPr>
        <p:spPr bwMode="auto">
          <a:xfrm>
            <a:off x="6330660" y="216268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9" name="Rectangle 58">
            <a:extLst>
              <a:ext uri="{FF2B5EF4-FFF2-40B4-BE49-F238E27FC236}">
                <a16:creationId xmlns:a16="http://schemas.microsoft.com/office/drawing/2014/main" id="{425E769F-3822-E91F-1C2C-F60097DECAF2}"/>
              </a:ext>
            </a:extLst>
          </p:cNvPr>
          <p:cNvSpPr/>
          <p:nvPr/>
        </p:nvSpPr>
        <p:spPr bwMode="auto">
          <a:xfrm>
            <a:off x="6330660" y="202720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60" name="Rectangle 59">
            <a:extLst>
              <a:ext uri="{FF2B5EF4-FFF2-40B4-BE49-F238E27FC236}">
                <a16:creationId xmlns:a16="http://schemas.microsoft.com/office/drawing/2014/main" id="{38FC630F-BC74-69DE-E2C2-B71943111BDD}"/>
              </a:ext>
            </a:extLst>
          </p:cNvPr>
          <p:cNvSpPr/>
          <p:nvPr/>
        </p:nvSpPr>
        <p:spPr bwMode="auto">
          <a:xfrm>
            <a:off x="6388133" y="186198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69" name="Straight Arrow Connector 68">
            <a:extLst>
              <a:ext uri="{FF2B5EF4-FFF2-40B4-BE49-F238E27FC236}">
                <a16:creationId xmlns:a16="http://schemas.microsoft.com/office/drawing/2014/main" id="{4D07B4C5-75C3-8109-BBE9-2AFD4BB1B50A}"/>
              </a:ext>
            </a:extLst>
          </p:cNvPr>
          <p:cNvCxnSpPr/>
          <p:nvPr/>
        </p:nvCxnSpPr>
        <p:spPr bwMode="auto">
          <a:xfrm flipH="1" flipV="1">
            <a:off x="6682601" y="3269527"/>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TextBox 69">
            <a:extLst>
              <a:ext uri="{FF2B5EF4-FFF2-40B4-BE49-F238E27FC236}">
                <a16:creationId xmlns:a16="http://schemas.microsoft.com/office/drawing/2014/main" id="{FFF37FD9-D640-C7EC-7E3F-063D53689E5D}"/>
              </a:ext>
            </a:extLst>
          </p:cNvPr>
          <p:cNvSpPr txBox="1"/>
          <p:nvPr/>
        </p:nvSpPr>
        <p:spPr>
          <a:xfrm>
            <a:off x="6468131" y="4464774"/>
            <a:ext cx="934949" cy="307777"/>
          </a:xfrm>
          <a:prstGeom prst="rect">
            <a:avLst/>
          </a:prstGeom>
          <a:noFill/>
        </p:spPr>
        <p:txBody>
          <a:bodyPr wrap="square" rtlCol="0">
            <a:spAutoFit/>
          </a:bodyPr>
          <a:lstStyle/>
          <a:p>
            <a:r>
              <a:rPr lang="en-US" sz="1400" i="1" dirty="0">
                <a:latin typeface="+mn-lt"/>
              </a:rPr>
              <a:t>Job finish</a:t>
            </a:r>
          </a:p>
        </p:txBody>
      </p:sp>
      <p:sp>
        <p:nvSpPr>
          <p:cNvPr id="2" name="Right Brace 1">
            <a:extLst>
              <a:ext uri="{FF2B5EF4-FFF2-40B4-BE49-F238E27FC236}">
                <a16:creationId xmlns:a16="http://schemas.microsoft.com/office/drawing/2014/main" id="{02FBFEF1-2142-51EB-DED7-C89733A1B36F}"/>
              </a:ext>
            </a:extLst>
          </p:cNvPr>
          <p:cNvSpPr/>
          <p:nvPr/>
        </p:nvSpPr>
        <p:spPr bwMode="auto">
          <a:xfrm rot="5400000">
            <a:off x="2888118" y="2450513"/>
            <a:ext cx="772353" cy="3710848"/>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Tree>
    <p:extLst>
      <p:ext uri="{BB962C8B-B14F-4D97-AF65-F5344CB8AC3E}">
        <p14:creationId xmlns:p14="http://schemas.microsoft.com/office/powerpoint/2010/main" val="4263151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82C35-A053-401B-E000-268AA2FEDBD1}"/>
              </a:ext>
            </a:extLst>
          </p:cNvPr>
          <p:cNvSpPr>
            <a:spLocks noGrp="1"/>
          </p:cNvSpPr>
          <p:nvPr>
            <p:ph type="title"/>
          </p:nvPr>
        </p:nvSpPr>
        <p:spPr/>
        <p:txBody>
          <a:bodyPr/>
          <a:lstStyle/>
          <a:p>
            <a:r>
              <a:rPr lang="en-US" dirty="0"/>
              <a:t>Or what about?</a:t>
            </a:r>
          </a:p>
        </p:txBody>
      </p:sp>
      <p:cxnSp>
        <p:nvCxnSpPr>
          <p:cNvPr id="5" name="Straight Arrow Connector 4">
            <a:extLst>
              <a:ext uri="{FF2B5EF4-FFF2-40B4-BE49-F238E27FC236}">
                <a16:creationId xmlns:a16="http://schemas.microsoft.com/office/drawing/2014/main" id="{00DCA288-463C-36F1-2733-E35B5C9E86F2}"/>
              </a:ext>
            </a:extLst>
          </p:cNvPr>
          <p:cNvCxnSpPr/>
          <p:nvPr/>
        </p:nvCxnSpPr>
        <p:spPr bwMode="auto">
          <a:xfrm>
            <a:off x="1104900" y="3867150"/>
            <a:ext cx="6315075" cy="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D66E72C-E1F6-460D-1E35-EA565F1A2940}"/>
              </a:ext>
            </a:extLst>
          </p:cNvPr>
          <p:cNvCxnSpPr/>
          <p:nvPr/>
        </p:nvCxnSpPr>
        <p:spPr bwMode="auto">
          <a:xfrm flipV="1">
            <a:off x="1129301" y="946935"/>
            <a:ext cx="0" cy="292021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7DF4F396-4701-0150-4B8A-40D1A2179A3C}"/>
              </a:ext>
            </a:extLst>
          </p:cNvPr>
          <p:cNvSpPr txBox="1"/>
          <p:nvPr/>
        </p:nvSpPr>
        <p:spPr>
          <a:xfrm>
            <a:off x="3794962" y="4620280"/>
            <a:ext cx="934949" cy="523220"/>
          </a:xfrm>
          <a:prstGeom prst="rect">
            <a:avLst/>
          </a:prstGeom>
          <a:noFill/>
        </p:spPr>
        <p:txBody>
          <a:bodyPr wrap="square" rtlCol="0">
            <a:spAutoFit/>
          </a:bodyPr>
          <a:lstStyle/>
          <a:p>
            <a:r>
              <a:rPr lang="en-US" i="1" dirty="0">
                <a:latin typeface="+mn-lt"/>
              </a:rPr>
              <a:t>time</a:t>
            </a:r>
          </a:p>
        </p:txBody>
      </p:sp>
      <p:sp>
        <p:nvSpPr>
          <p:cNvPr id="9" name="TextBox 8">
            <a:extLst>
              <a:ext uri="{FF2B5EF4-FFF2-40B4-BE49-F238E27FC236}">
                <a16:creationId xmlns:a16="http://schemas.microsoft.com/office/drawing/2014/main" id="{6D66737A-0889-0A70-EBF7-BA0154613218}"/>
              </a:ext>
            </a:extLst>
          </p:cNvPr>
          <p:cNvSpPr txBox="1"/>
          <p:nvPr/>
        </p:nvSpPr>
        <p:spPr>
          <a:xfrm rot="16200000">
            <a:off x="-1348158" y="2091809"/>
            <a:ext cx="3115282" cy="369332"/>
          </a:xfrm>
          <a:prstGeom prst="rect">
            <a:avLst/>
          </a:prstGeom>
          <a:noFill/>
        </p:spPr>
        <p:txBody>
          <a:bodyPr wrap="square" rtlCol="0">
            <a:spAutoFit/>
          </a:bodyPr>
          <a:lstStyle/>
          <a:p>
            <a:r>
              <a:rPr lang="en-US" sz="1800" i="1" dirty="0">
                <a:latin typeface="+mn-lt"/>
              </a:rPr>
              <a:t>number of worker machines</a:t>
            </a:r>
          </a:p>
        </p:txBody>
      </p:sp>
      <p:cxnSp>
        <p:nvCxnSpPr>
          <p:cNvPr id="11" name="Straight Connector 10">
            <a:extLst>
              <a:ext uri="{FF2B5EF4-FFF2-40B4-BE49-F238E27FC236}">
                <a16:creationId xmlns:a16="http://schemas.microsoft.com/office/drawing/2014/main" id="{2E817295-D19F-0089-F123-CC84A07190D9}"/>
              </a:ext>
            </a:extLst>
          </p:cNvPr>
          <p:cNvCxnSpPr/>
          <p:nvPr/>
        </p:nvCxnSpPr>
        <p:spPr bwMode="auto">
          <a:xfrm>
            <a:off x="964915" y="3318553"/>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a:extLst>
              <a:ext uri="{FF2B5EF4-FFF2-40B4-BE49-F238E27FC236}">
                <a16:creationId xmlns:a16="http://schemas.microsoft.com/office/drawing/2014/main" id="{D483170C-D034-56A2-B99A-699210E63992}"/>
              </a:ext>
            </a:extLst>
          </p:cNvPr>
          <p:cNvSpPr txBox="1"/>
          <p:nvPr/>
        </p:nvSpPr>
        <p:spPr>
          <a:xfrm>
            <a:off x="666966" y="3133887"/>
            <a:ext cx="277401" cy="369332"/>
          </a:xfrm>
          <a:prstGeom prst="rect">
            <a:avLst/>
          </a:prstGeom>
          <a:noFill/>
        </p:spPr>
        <p:txBody>
          <a:bodyPr wrap="square" rtlCol="0">
            <a:spAutoFit/>
          </a:bodyPr>
          <a:lstStyle/>
          <a:p>
            <a:r>
              <a:rPr lang="en-US" sz="1800" dirty="0">
                <a:latin typeface="+mj-lt"/>
              </a:rPr>
              <a:t>1</a:t>
            </a:r>
          </a:p>
        </p:txBody>
      </p:sp>
      <p:sp>
        <p:nvSpPr>
          <p:cNvPr id="13" name="Rectangle 12">
            <a:extLst>
              <a:ext uri="{FF2B5EF4-FFF2-40B4-BE49-F238E27FC236}">
                <a16:creationId xmlns:a16="http://schemas.microsoft.com/office/drawing/2014/main" id="{3384B6A1-5BF6-1C66-0596-006E5516DD9C}"/>
              </a:ext>
            </a:extLst>
          </p:cNvPr>
          <p:cNvSpPr/>
          <p:nvPr/>
        </p:nvSpPr>
        <p:spPr bwMode="auto">
          <a:xfrm>
            <a:off x="1478622" y="33185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16" name="Straight Arrow Connector 15">
            <a:extLst>
              <a:ext uri="{FF2B5EF4-FFF2-40B4-BE49-F238E27FC236}">
                <a16:creationId xmlns:a16="http://schemas.microsoft.com/office/drawing/2014/main" id="{1F248D93-43D2-90E3-27D6-51C3CC42D26E}"/>
              </a:ext>
            </a:extLst>
          </p:cNvPr>
          <p:cNvCxnSpPr/>
          <p:nvPr/>
        </p:nvCxnSpPr>
        <p:spPr bwMode="auto">
          <a:xfrm flipH="1" flipV="1">
            <a:off x="1486984" y="3423353"/>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0CAD3855-D282-77CD-AC81-4FEF324F9C1A}"/>
              </a:ext>
            </a:extLst>
          </p:cNvPr>
          <p:cNvSpPr txBox="1"/>
          <p:nvPr/>
        </p:nvSpPr>
        <p:spPr>
          <a:xfrm>
            <a:off x="1011147" y="4620280"/>
            <a:ext cx="934949" cy="307777"/>
          </a:xfrm>
          <a:prstGeom prst="rect">
            <a:avLst/>
          </a:prstGeom>
          <a:noFill/>
        </p:spPr>
        <p:txBody>
          <a:bodyPr wrap="square" rtlCol="0">
            <a:spAutoFit/>
          </a:bodyPr>
          <a:lstStyle/>
          <a:p>
            <a:r>
              <a:rPr lang="en-US" sz="1400" i="1" dirty="0">
                <a:latin typeface="+mn-lt"/>
              </a:rPr>
              <a:t>Job start</a:t>
            </a:r>
          </a:p>
        </p:txBody>
      </p:sp>
      <p:cxnSp>
        <p:nvCxnSpPr>
          <p:cNvPr id="7" name="Straight Connector 6">
            <a:extLst>
              <a:ext uri="{FF2B5EF4-FFF2-40B4-BE49-F238E27FC236}">
                <a16:creationId xmlns:a16="http://schemas.microsoft.com/office/drawing/2014/main" id="{98263FF4-74B3-2EC8-2963-57F5804A38E3}"/>
              </a:ext>
            </a:extLst>
          </p:cNvPr>
          <p:cNvCxnSpPr/>
          <p:nvPr/>
        </p:nvCxnSpPr>
        <p:spPr bwMode="auto">
          <a:xfrm>
            <a:off x="960101" y="1321942"/>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TextBox 9">
            <a:extLst>
              <a:ext uri="{FF2B5EF4-FFF2-40B4-BE49-F238E27FC236}">
                <a16:creationId xmlns:a16="http://schemas.microsoft.com/office/drawing/2014/main" id="{997ED809-09E2-FEC6-83D0-79CB0C764810}"/>
              </a:ext>
            </a:extLst>
          </p:cNvPr>
          <p:cNvSpPr txBox="1"/>
          <p:nvPr/>
        </p:nvSpPr>
        <p:spPr>
          <a:xfrm>
            <a:off x="351467" y="1151997"/>
            <a:ext cx="908397" cy="307777"/>
          </a:xfrm>
          <a:prstGeom prst="rect">
            <a:avLst/>
          </a:prstGeom>
          <a:noFill/>
        </p:spPr>
        <p:txBody>
          <a:bodyPr wrap="square" rtlCol="0">
            <a:spAutoFit/>
          </a:bodyPr>
          <a:lstStyle/>
          <a:p>
            <a:r>
              <a:rPr lang="en-US" sz="1400" dirty="0">
                <a:latin typeface="+mj-lt"/>
              </a:rPr>
              <a:t>many</a:t>
            </a:r>
          </a:p>
        </p:txBody>
      </p:sp>
      <p:sp>
        <p:nvSpPr>
          <p:cNvPr id="36" name="Rectangle 35">
            <a:extLst>
              <a:ext uri="{FF2B5EF4-FFF2-40B4-BE49-F238E27FC236}">
                <a16:creationId xmlns:a16="http://schemas.microsoft.com/office/drawing/2014/main" id="{8F7EC1D6-3234-0D9C-77AE-F47BE8A82817}"/>
              </a:ext>
            </a:extLst>
          </p:cNvPr>
          <p:cNvSpPr/>
          <p:nvPr/>
        </p:nvSpPr>
        <p:spPr bwMode="auto">
          <a:xfrm>
            <a:off x="1631295" y="319248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7" name="Rectangle 36">
            <a:extLst>
              <a:ext uri="{FF2B5EF4-FFF2-40B4-BE49-F238E27FC236}">
                <a16:creationId xmlns:a16="http://schemas.microsoft.com/office/drawing/2014/main" id="{A5AE2AA6-4D68-14D8-75F3-84B0938E0491}"/>
              </a:ext>
            </a:extLst>
          </p:cNvPr>
          <p:cNvSpPr/>
          <p:nvPr/>
        </p:nvSpPr>
        <p:spPr bwMode="auto">
          <a:xfrm>
            <a:off x="1827942" y="330454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8" name="Rectangle 37">
            <a:extLst>
              <a:ext uri="{FF2B5EF4-FFF2-40B4-BE49-F238E27FC236}">
                <a16:creationId xmlns:a16="http://schemas.microsoft.com/office/drawing/2014/main" id="{1106E8C8-C25A-B63B-F17F-B010DCBCDF2D}"/>
              </a:ext>
            </a:extLst>
          </p:cNvPr>
          <p:cNvSpPr/>
          <p:nvPr/>
        </p:nvSpPr>
        <p:spPr bwMode="auto">
          <a:xfrm>
            <a:off x="1633108" y="3005734"/>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9" name="Rectangle 38">
            <a:extLst>
              <a:ext uri="{FF2B5EF4-FFF2-40B4-BE49-F238E27FC236}">
                <a16:creationId xmlns:a16="http://schemas.microsoft.com/office/drawing/2014/main" id="{3CBC1D55-CC56-8AFC-F9D7-87C1F83D497A}"/>
              </a:ext>
            </a:extLst>
          </p:cNvPr>
          <p:cNvSpPr/>
          <p:nvPr/>
        </p:nvSpPr>
        <p:spPr bwMode="auto">
          <a:xfrm>
            <a:off x="1708727" y="264671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0" name="Rectangle 39">
            <a:extLst>
              <a:ext uri="{FF2B5EF4-FFF2-40B4-BE49-F238E27FC236}">
                <a16:creationId xmlns:a16="http://schemas.microsoft.com/office/drawing/2014/main" id="{F2C423C3-0CD4-13A6-81C4-867CF25004BA}"/>
              </a:ext>
            </a:extLst>
          </p:cNvPr>
          <p:cNvSpPr/>
          <p:nvPr/>
        </p:nvSpPr>
        <p:spPr bwMode="auto">
          <a:xfrm>
            <a:off x="1729275" y="247037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1" name="Rectangle 40">
            <a:extLst>
              <a:ext uri="{FF2B5EF4-FFF2-40B4-BE49-F238E27FC236}">
                <a16:creationId xmlns:a16="http://schemas.microsoft.com/office/drawing/2014/main" id="{FFCF0D5D-0BBA-FC7B-50D2-0065372D6D31}"/>
              </a:ext>
            </a:extLst>
          </p:cNvPr>
          <p:cNvSpPr/>
          <p:nvPr/>
        </p:nvSpPr>
        <p:spPr bwMode="auto">
          <a:xfrm>
            <a:off x="1708727" y="2838660"/>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2" name="Rectangle 41">
            <a:extLst>
              <a:ext uri="{FF2B5EF4-FFF2-40B4-BE49-F238E27FC236}">
                <a16:creationId xmlns:a16="http://schemas.microsoft.com/office/drawing/2014/main" id="{B6EEA153-7147-C9E6-93C2-C29A79BAFD0D}"/>
              </a:ext>
            </a:extLst>
          </p:cNvPr>
          <p:cNvSpPr/>
          <p:nvPr/>
        </p:nvSpPr>
        <p:spPr bwMode="auto">
          <a:xfrm>
            <a:off x="1885001" y="232755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3" name="Rectangle 42">
            <a:extLst>
              <a:ext uri="{FF2B5EF4-FFF2-40B4-BE49-F238E27FC236}">
                <a16:creationId xmlns:a16="http://schemas.microsoft.com/office/drawing/2014/main" id="{BA52D0D5-3D33-739F-4123-E69B7F0FD634}"/>
              </a:ext>
            </a:extLst>
          </p:cNvPr>
          <p:cNvSpPr/>
          <p:nvPr/>
        </p:nvSpPr>
        <p:spPr bwMode="auto">
          <a:xfrm>
            <a:off x="1885001" y="2192074"/>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4" name="Rectangle 43">
            <a:extLst>
              <a:ext uri="{FF2B5EF4-FFF2-40B4-BE49-F238E27FC236}">
                <a16:creationId xmlns:a16="http://schemas.microsoft.com/office/drawing/2014/main" id="{630C57C6-7CB4-8B93-C625-BF13818FF0F8}"/>
              </a:ext>
            </a:extLst>
          </p:cNvPr>
          <p:cNvSpPr/>
          <p:nvPr/>
        </p:nvSpPr>
        <p:spPr bwMode="auto">
          <a:xfrm>
            <a:off x="1942474" y="202685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5" name="Rectangle 44">
            <a:extLst>
              <a:ext uri="{FF2B5EF4-FFF2-40B4-BE49-F238E27FC236}">
                <a16:creationId xmlns:a16="http://schemas.microsoft.com/office/drawing/2014/main" id="{06AE69DD-ABAB-F617-111A-141E148B47B9}"/>
              </a:ext>
            </a:extLst>
          </p:cNvPr>
          <p:cNvSpPr/>
          <p:nvPr/>
        </p:nvSpPr>
        <p:spPr bwMode="auto">
          <a:xfrm>
            <a:off x="1983668" y="318627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6" name="Rectangle 45">
            <a:extLst>
              <a:ext uri="{FF2B5EF4-FFF2-40B4-BE49-F238E27FC236}">
                <a16:creationId xmlns:a16="http://schemas.microsoft.com/office/drawing/2014/main" id="{25D5559D-3699-76A5-F4A6-2514CDAACEE7}"/>
              </a:ext>
            </a:extLst>
          </p:cNvPr>
          <p:cNvSpPr/>
          <p:nvPr/>
        </p:nvSpPr>
        <p:spPr bwMode="auto">
          <a:xfrm>
            <a:off x="1985481" y="299952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7" name="Rectangle 46">
            <a:extLst>
              <a:ext uri="{FF2B5EF4-FFF2-40B4-BE49-F238E27FC236}">
                <a16:creationId xmlns:a16="http://schemas.microsoft.com/office/drawing/2014/main" id="{C6D9EFCD-9665-51C3-5CA1-13FAB6C249A2}"/>
              </a:ext>
            </a:extLst>
          </p:cNvPr>
          <p:cNvSpPr/>
          <p:nvPr/>
        </p:nvSpPr>
        <p:spPr bwMode="auto">
          <a:xfrm>
            <a:off x="2061100" y="264050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8" name="Rectangle 47">
            <a:extLst>
              <a:ext uri="{FF2B5EF4-FFF2-40B4-BE49-F238E27FC236}">
                <a16:creationId xmlns:a16="http://schemas.microsoft.com/office/drawing/2014/main" id="{4D212D5F-D394-521E-750F-B3A9866E4680}"/>
              </a:ext>
            </a:extLst>
          </p:cNvPr>
          <p:cNvSpPr/>
          <p:nvPr/>
        </p:nvSpPr>
        <p:spPr bwMode="auto">
          <a:xfrm>
            <a:off x="2081648" y="246416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9" name="Rectangle 48">
            <a:extLst>
              <a:ext uri="{FF2B5EF4-FFF2-40B4-BE49-F238E27FC236}">
                <a16:creationId xmlns:a16="http://schemas.microsoft.com/office/drawing/2014/main" id="{0D05BDC8-E21D-2628-B21F-BAF0A05C4D03}"/>
              </a:ext>
            </a:extLst>
          </p:cNvPr>
          <p:cNvSpPr/>
          <p:nvPr/>
        </p:nvSpPr>
        <p:spPr bwMode="auto">
          <a:xfrm>
            <a:off x="2061100" y="28324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0" name="Rectangle 49">
            <a:extLst>
              <a:ext uri="{FF2B5EF4-FFF2-40B4-BE49-F238E27FC236}">
                <a16:creationId xmlns:a16="http://schemas.microsoft.com/office/drawing/2014/main" id="{CFC378C3-1FDD-9FB3-32B9-63813164AD57}"/>
              </a:ext>
            </a:extLst>
          </p:cNvPr>
          <p:cNvSpPr/>
          <p:nvPr/>
        </p:nvSpPr>
        <p:spPr bwMode="auto">
          <a:xfrm>
            <a:off x="2237374" y="232134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1" name="Rectangle 50">
            <a:extLst>
              <a:ext uri="{FF2B5EF4-FFF2-40B4-BE49-F238E27FC236}">
                <a16:creationId xmlns:a16="http://schemas.microsoft.com/office/drawing/2014/main" id="{E9E21C50-3789-685A-33A1-58C660EEC33D}"/>
              </a:ext>
            </a:extLst>
          </p:cNvPr>
          <p:cNvSpPr/>
          <p:nvPr/>
        </p:nvSpPr>
        <p:spPr bwMode="auto">
          <a:xfrm>
            <a:off x="2237374" y="218586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2" name="Rectangle 51">
            <a:extLst>
              <a:ext uri="{FF2B5EF4-FFF2-40B4-BE49-F238E27FC236}">
                <a16:creationId xmlns:a16="http://schemas.microsoft.com/office/drawing/2014/main" id="{C6F6ABF6-5B2B-B281-A3D5-4E1F280B0477}"/>
              </a:ext>
            </a:extLst>
          </p:cNvPr>
          <p:cNvSpPr/>
          <p:nvPr/>
        </p:nvSpPr>
        <p:spPr bwMode="auto">
          <a:xfrm>
            <a:off x="2294847" y="202064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3" name="Rectangle 52">
            <a:extLst>
              <a:ext uri="{FF2B5EF4-FFF2-40B4-BE49-F238E27FC236}">
                <a16:creationId xmlns:a16="http://schemas.microsoft.com/office/drawing/2014/main" id="{F60CF754-7E04-0DC9-0BDF-2732AAB52425}"/>
              </a:ext>
            </a:extLst>
          </p:cNvPr>
          <p:cNvSpPr/>
          <p:nvPr/>
        </p:nvSpPr>
        <p:spPr bwMode="auto">
          <a:xfrm>
            <a:off x="2342836" y="318144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4" name="Rectangle 53">
            <a:extLst>
              <a:ext uri="{FF2B5EF4-FFF2-40B4-BE49-F238E27FC236}">
                <a16:creationId xmlns:a16="http://schemas.microsoft.com/office/drawing/2014/main" id="{8C97334C-1013-B357-9FB7-735A8FD18A53}"/>
              </a:ext>
            </a:extLst>
          </p:cNvPr>
          <p:cNvSpPr/>
          <p:nvPr/>
        </p:nvSpPr>
        <p:spPr bwMode="auto">
          <a:xfrm>
            <a:off x="2344649" y="299468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5" name="Rectangle 54">
            <a:extLst>
              <a:ext uri="{FF2B5EF4-FFF2-40B4-BE49-F238E27FC236}">
                <a16:creationId xmlns:a16="http://schemas.microsoft.com/office/drawing/2014/main" id="{C105B216-CA59-0A55-C085-063FBF6C4133}"/>
              </a:ext>
            </a:extLst>
          </p:cNvPr>
          <p:cNvSpPr/>
          <p:nvPr/>
        </p:nvSpPr>
        <p:spPr bwMode="auto">
          <a:xfrm>
            <a:off x="2420268" y="263566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6" name="Rectangle 55">
            <a:extLst>
              <a:ext uri="{FF2B5EF4-FFF2-40B4-BE49-F238E27FC236}">
                <a16:creationId xmlns:a16="http://schemas.microsoft.com/office/drawing/2014/main" id="{91D376D2-1FF4-F8F3-0EC5-28B13E9EC71E}"/>
              </a:ext>
            </a:extLst>
          </p:cNvPr>
          <p:cNvSpPr/>
          <p:nvPr/>
        </p:nvSpPr>
        <p:spPr bwMode="auto">
          <a:xfrm>
            <a:off x="2440816" y="245932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7" name="Rectangle 56">
            <a:extLst>
              <a:ext uri="{FF2B5EF4-FFF2-40B4-BE49-F238E27FC236}">
                <a16:creationId xmlns:a16="http://schemas.microsoft.com/office/drawing/2014/main" id="{D8A93624-FA47-76D6-6B54-87F18FD46116}"/>
              </a:ext>
            </a:extLst>
          </p:cNvPr>
          <p:cNvSpPr/>
          <p:nvPr/>
        </p:nvSpPr>
        <p:spPr bwMode="auto">
          <a:xfrm>
            <a:off x="2420268" y="282761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8" name="Rectangle 57">
            <a:extLst>
              <a:ext uri="{FF2B5EF4-FFF2-40B4-BE49-F238E27FC236}">
                <a16:creationId xmlns:a16="http://schemas.microsoft.com/office/drawing/2014/main" id="{D9F8C4E1-32B6-D78C-E51D-E2316FAC158D}"/>
              </a:ext>
            </a:extLst>
          </p:cNvPr>
          <p:cNvSpPr/>
          <p:nvPr/>
        </p:nvSpPr>
        <p:spPr bwMode="auto">
          <a:xfrm>
            <a:off x="2596542" y="231651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9" name="Rectangle 58">
            <a:extLst>
              <a:ext uri="{FF2B5EF4-FFF2-40B4-BE49-F238E27FC236}">
                <a16:creationId xmlns:a16="http://schemas.microsoft.com/office/drawing/2014/main" id="{425E769F-3822-E91F-1C2C-F60097DECAF2}"/>
              </a:ext>
            </a:extLst>
          </p:cNvPr>
          <p:cNvSpPr/>
          <p:nvPr/>
        </p:nvSpPr>
        <p:spPr bwMode="auto">
          <a:xfrm>
            <a:off x="2596542" y="218102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60" name="Rectangle 59">
            <a:extLst>
              <a:ext uri="{FF2B5EF4-FFF2-40B4-BE49-F238E27FC236}">
                <a16:creationId xmlns:a16="http://schemas.microsoft.com/office/drawing/2014/main" id="{38FC630F-BC74-69DE-E2C2-B71943111BDD}"/>
              </a:ext>
            </a:extLst>
          </p:cNvPr>
          <p:cNvSpPr/>
          <p:nvPr/>
        </p:nvSpPr>
        <p:spPr bwMode="auto">
          <a:xfrm>
            <a:off x="2654015" y="201581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69" name="Straight Arrow Connector 68">
            <a:extLst>
              <a:ext uri="{FF2B5EF4-FFF2-40B4-BE49-F238E27FC236}">
                <a16:creationId xmlns:a16="http://schemas.microsoft.com/office/drawing/2014/main" id="{4D07B4C5-75C3-8109-BBE9-2AFD4BB1B50A}"/>
              </a:ext>
            </a:extLst>
          </p:cNvPr>
          <p:cNvCxnSpPr/>
          <p:nvPr/>
        </p:nvCxnSpPr>
        <p:spPr bwMode="auto">
          <a:xfrm flipH="1" flipV="1">
            <a:off x="2948483" y="3423353"/>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TextBox 69">
            <a:extLst>
              <a:ext uri="{FF2B5EF4-FFF2-40B4-BE49-F238E27FC236}">
                <a16:creationId xmlns:a16="http://schemas.microsoft.com/office/drawing/2014/main" id="{FFF37FD9-D640-C7EC-7E3F-063D53689E5D}"/>
              </a:ext>
            </a:extLst>
          </p:cNvPr>
          <p:cNvSpPr txBox="1"/>
          <p:nvPr/>
        </p:nvSpPr>
        <p:spPr>
          <a:xfrm>
            <a:off x="2765716" y="4620280"/>
            <a:ext cx="934949" cy="307777"/>
          </a:xfrm>
          <a:prstGeom prst="rect">
            <a:avLst/>
          </a:prstGeom>
          <a:noFill/>
        </p:spPr>
        <p:txBody>
          <a:bodyPr wrap="square" rtlCol="0">
            <a:spAutoFit/>
          </a:bodyPr>
          <a:lstStyle/>
          <a:p>
            <a:r>
              <a:rPr lang="en-US" sz="1400" i="1" dirty="0">
                <a:latin typeface="+mn-lt"/>
              </a:rPr>
              <a:t>Job finish</a:t>
            </a:r>
          </a:p>
        </p:txBody>
      </p:sp>
    </p:spTree>
    <p:extLst>
      <p:ext uri="{BB962C8B-B14F-4D97-AF65-F5344CB8AC3E}">
        <p14:creationId xmlns:p14="http://schemas.microsoft.com/office/powerpoint/2010/main" val="1038798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82C35-A053-401B-E000-268AA2FEDBD1}"/>
              </a:ext>
            </a:extLst>
          </p:cNvPr>
          <p:cNvSpPr>
            <a:spLocks noGrp="1"/>
          </p:cNvSpPr>
          <p:nvPr>
            <p:ph type="title"/>
          </p:nvPr>
        </p:nvSpPr>
        <p:spPr/>
        <p:txBody>
          <a:bodyPr/>
          <a:lstStyle/>
          <a:p>
            <a:r>
              <a:rPr lang="en-US" dirty="0"/>
              <a:t>this</a:t>
            </a:r>
          </a:p>
        </p:txBody>
      </p:sp>
      <p:cxnSp>
        <p:nvCxnSpPr>
          <p:cNvPr id="5" name="Straight Arrow Connector 4">
            <a:extLst>
              <a:ext uri="{FF2B5EF4-FFF2-40B4-BE49-F238E27FC236}">
                <a16:creationId xmlns:a16="http://schemas.microsoft.com/office/drawing/2014/main" id="{00DCA288-463C-36F1-2733-E35B5C9E86F2}"/>
              </a:ext>
            </a:extLst>
          </p:cNvPr>
          <p:cNvCxnSpPr/>
          <p:nvPr/>
        </p:nvCxnSpPr>
        <p:spPr bwMode="auto">
          <a:xfrm>
            <a:off x="1104900" y="3867150"/>
            <a:ext cx="6315075" cy="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D66E72C-E1F6-460D-1E35-EA565F1A2940}"/>
              </a:ext>
            </a:extLst>
          </p:cNvPr>
          <p:cNvCxnSpPr/>
          <p:nvPr/>
        </p:nvCxnSpPr>
        <p:spPr bwMode="auto">
          <a:xfrm flipV="1">
            <a:off x="1129301" y="946935"/>
            <a:ext cx="0" cy="292021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7DF4F396-4701-0150-4B8A-40D1A2179A3C}"/>
              </a:ext>
            </a:extLst>
          </p:cNvPr>
          <p:cNvSpPr txBox="1"/>
          <p:nvPr/>
        </p:nvSpPr>
        <p:spPr>
          <a:xfrm>
            <a:off x="3794962" y="4620280"/>
            <a:ext cx="934949" cy="523220"/>
          </a:xfrm>
          <a:prstGeom prst="rect">
            <a:avLst/>
          </a:prstGeom>
          <a:noFill/>
        </p:spPr>
        <p:txBody>
          <a:bodyPr wrap="square" rtlCol="0">
            <a:spAutoFit/>
          </a:bodyPr>
          <a:lstStyle/>
          <a:p>
            <a:r>
              <a:rPr lang="en-US" i="1" dirty="0">
                <a:latin typeface="+mn-lt"/>
              </a:rPr>
              <a:t>time</a:t>
            </a:r>
          </a:p>
        </p:txBody>
      </p:sp>
      <p:sp>
        <p:nvSpPr>
          <p:cNvPr id="9" name="TextBox 8">
            <a:extLst>
              <a:ext uri="{FF2B5EF4-FFF2-40B4-BE49-F238E27FC236}">
                <a16:creationId xmlns:a16="http://schemas.microsoft.com/office/drawing/2014/main" id="{6D66737A-0889-0A70-EBF7-BA0154613218}"/>
              </a:ext>
            </a:extLst>
          </p:cNvPr>
          <p:cNvSpPr txBox="1"/>
          <p:nvPr/>
        </p:nvSpPr>
        <p:spPr>
          <a:xfrm rot="16200000">
            <a:off x="-1348158" y="2091809"/>
            <a:ext cx="3115282" cy="369332"/>
          </a:xfrm>
          <a:prstGeom prst="rect">
            <a:avLst/>
          </a:prstGeom>
          <a:noFill/>
        </p:spPr>
        <p:txBody>
          <a:bodyPr wrap="square" rtlCol="0">
            <a:spAutoFit/>
          </a:bodyPr>
          <a:lstStyle/>
          <a:p>
            <a:r>
              <a:rPr lang="en-US" sz="1800" i="1" dirty="0">
                <a:latin typeface="+mn-lt"/>
              </a:rPr>
              <a:t>number of worker machines</a:t>
            </a:r>
          </a:p>
        </p:txBody>
      </p:sp>
      <p:cxnSp>
        <p:nvCxnSpPr>
          <p:cNvPr id="11" name="Straight Connector 10">
            <a:extLst>
              <a:ext uri="{FF2B5EF4-FFF2-40B4-BE49-F238E27FC236}">
                <a16:creationId xmlns:a16="http://schemas.microsoft.com/office/drawing/2014/main" id="{2E817295-D19F-0089-F123-CC84A07190D9}"/>
              </a:ext>
            </a:extLst>
          </p:cNvPr>
          <p:cNvCxnSpPr/>
          <p:nvPr/>
        </p:nvCxnSpPr>
        <p:spPr bwMode="auto">
          <a:xfrm>
            <a:off x="964915" y="3318553"/>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a:extLst>
              <a:ext uri="{FF2B5EF4-FFF2-40B4-BE49-F238E27FC236}">
                <a16:creationId xmlns:a16="http://schemas.microsoft.com/office/drawing/2014/main" id="{D483170C-D034-56A2-B99A-699210E63992}"/>
              </a:ext>
            </a:extLst>
          </p:cNvPr>
          <p:cNvSpPr txBox="1"/>
          <p:nvPr/>
        </p:nvSpPr>
        <p:spPr>
          <a:xfrm>
            <a:off x="666966" y="3133887"/>
            <a:ext cx="277401" cy="369332"/>
          </a:xfrm>
          <a:prstGeom prst="rect">
            <a:avLst/>
          </a:prstGeom>
          <a:noFill/>
        </p:spPr>
        <p:txBody>
          <a:bodyPr wrap="square" rtlCol="0">
            <a:spAutoFit/>
          </a:bodyPr>
          <a:lstStyle/>
          <a:p>
            <a:r>
              <a:rPr lang="en-US" sz="1800" dirty="0">
                <a:latin typeface="+mj-lt"/>
              </a:rPr>
              <a:t>1</a:t>
            </a:r>
          </a:p>
        </p:txBody>
      </p:sp>
      <p:sp>
        <p:nvSpPr>
          <p:cNvPr id="13" name="Rectangle 12">
            <a:extLst>
              <a:ext uri="{FF2B5EF4-FFF2-40B4-BE49-F238E27FC236}">
                <a16:creationId xmlns:a16="http://schemas.microsoft.com/office/drawing/2014/main" id="{3384B6A1-5BF6-1C66-0596-006E5516DD9C}"/>
              </a:ext>
            </a:extLst>
          </p:cNvPr>
          <p:cNvSpPr/>
          <p:nvPr/>
        </p:nvSpPr>
        <p:spPr bwMode="auto">
          <a:xfrm>
            <a:off x="1478622" y="33185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16" name="Straight Arrow Connector 15">
            <a:extLst>
              <a:ext uri="{FF2B5EF4-FFF2-40B4-BE49-F238E27FC236}">
                <a16:creationId xmlns:a16="http://schemas.microsoft.com/office/drawing/2014/main" id="{1F248D93-43D2-90E3-27D6-51C3CC42D26E}"/>
              </a:ext>
            </a:extLst>
          </p:cNvPr>
          <p:cNvCxnSpPr/>
          <p:nvPr/>
        </p:nvCxnSpPr>
        <p:spPr bwMode="auto">
          <a:xfrm flipH="1" flipV="1">
            <a:off x="1486984" y="3423353"/>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0CAD3855-D282-77CD-AC81-4FEF324F9C1A}"/>
              </a:ext>
            </a:extLst>
          </p:cNvPr>
          <p:cNvSpPr txBox="1"/>
          <p:nvPr/>
        </p:nvSpPr>
        <p:spPr>
          <a:xfrm>
            <a:off x="1011147" y="4620280"/>
            <a:ext cx="934949" cy="307777"/>
          </a:xfrm>
          <a:prstGeom prst="rect">
            <a:avLst/>
          </a:prstGeom>
          <a:noFill/>
        </p:spPr>
        <p:txBody>
          <a:bodyPr wrap="square" rtlCol="0">
            <a:spAutoFit/>
          </a:bodyPr>
          <a:lstStyle/>
          <a:p>
            <a:r>
              <a:rPr lang="en-US" sz="1400" i="1" dirty="0">
                <a:latin typeface="+mn-lt"/>
              </a:rPr>
              <a:t>Job start</a:t>
            </a:r>
          </a:p>
        </p:txBody>
      </p:sp>
      <p:cxnSp>
        <p:nvCxnSpPr>
          <p:cNvPr id="7" name="Straight Connector 6">
            <a:extLst>
              <a:ext uri="{FF2B5EF4-FFF2-40B4-BE49-F238E27FC236}">
                <a16:creationId xmlns:a16="http://schemas.microsoft.com/office/drawing/2014/main" id="{98263FF4-74B3-2EC8-2963-57F5804A38E3}"/>
              </a:ext>
            </a:extLst>
          </p:cNvPr>
          <p:cNvCxnSpPr/>
          <p:nvPr/>
        </p:nvCxnSpPr>
        <p:spPr bwMode="auto">
          <a:xfrm>
            <a:off x="960101" y="1321942"/>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TextBox 9">
            <a:extLst>
              <a:ext uri="{FF2B5EF4-FFF2-40B4-BE49-F238E27FC236}">
                <a16:creationId xmlns:a16="http://schemas.microsoft.com/office/drawing/2014/main" id="{997ED809-09E2-FEC6-83D0-79CB0C764810}"/>
              </a:ext>
            </a:extLst>
          </p:cNvPr>
          <p:cNvSpPr txBox="1"/>
          <p:nvPr/>
        </p:nvSpPr>
        <p:spPr>
          <a:xfrm>
            <a:off x="351467" y="1151997"/>
            <a:ext cx="908397" cy="307777"/>
          </a:xfrm>
          <a:prstGeom prst="rect">
            <a:avLst/>
          </a:prstGeom>
          <a:noFill/>
        </p:spPr>
        <p:txBody>
          <a:bodyPr wrap="square" rtlCol="0">
            <a:spAutoFit/>
          </a:bodyPr>
          <a:lstStyle/>
          <a:p>
            <a:r>
              <a:rPr lang="en-US" sz="1400" dirty="0">
                <a:latin typeface="+mj-lt"/>
              </a:rPr>
              <a:t>many</a:t>
            </a:r>
          </a:p>
        </p:txBody>
      </p:sp>
      <p:sp>
        <p:nvSpPr>
          <p:cNvPr id="36" name="Rectangle 35">
            <a:extLst>
              <a:ext uri="{FF2B5EF4-FFF2-40B4-BE49-F238E27FC236}">
                <a16:creationId xmlns:a16="http://schemas.microsoft.com/office/drawing/2014/main" id="{8F7EC1D6-3234-0D9C-77AE-F47BE8A82817}"/>
              </a:ext>
            </a:extLst>
          </p:cNvPr>
          <p:cNvSpPr/>
          <p:nvPr/>
        </p:nvSpPr>
        <p:spPr bwMode="auto">
          <a:xfrm>
            <a:off x="1631295" y="319248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7" name="Rectangle 36">
            <a:extLst>
              <a:ext uri="{FF2B5EF4-FFF2-40B4-BE49-F238E27FC236}">
                <a16:creationId xmlns:a16="http://schemas.microsoft.com/office/drawing/2014/main" id="{A5AE2AA6-4D68-14D8-75F3-84B0938E0491}"/>
              </a:ext>
            </a:extLst>
          </p:cNvPr>
          <p:cNvSpPr/>
          <p:nvPr/>
        </p:nvSpPr>
        <p:spPr bwMode="auto">
          <a:xfrm>
            <a:off x="5840797" y="327223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8" name="Rectangle 37">
            <a:extLst>
              <a:ext uri="{FF2B5EF4-FFF2-40B4-BE49-F238E27FC236}">
                <a16:creationId xmlns:a16="http://schemas.microsoft.com/office/drawing/2014/main" id="{1106E8C8-C25A-B63B-F17F-B010DCBCDF2D}"/>
              </a:ext>
            </a:extLst>
          </p:cNvPr>
          <p:cNvSpPr/>
          <p:nvPr/>
        </p:nvSpPr>
        <p:spPr bwMode="auto">
          <a:xfrm>
            <a:off x="1633108" y="3005734"/>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9" name="Rectangle 38">
            <a:extLst>
              <a:ext uri="{FF2B5EF4-FFF2-40B4-BE49-F238E27FC236}">
                <a16:creationId xmlns:a16="http://schemas.microsoft.com/office/drawing/2014/main" id="{3CBC1D55-CC56-8AFC-F9D7-87C1F83D497A}"/>
              </a:ext>
            </a:extLst>
          </p:cNvPr>
          <p:cNvSpPr/>
          <p:nvPr/>
        </p:nvSpPr>
        <p:spPr bwMode="auto">
          <a:xfrm>
            <a:off x="1708727" y="264671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0" name="Rectangle 39">
            <a:extLst>
              <a:ext uri="{FF2B5EF4-FFF2-40B4-BE49-F238E27FC236}">
                <a16:creationId xmlns:a16="http://schemas.microsoft.com/office/drawing/2014/main" id="{F2C423C3-0CD4-13A6-81C4-867CF25004BA}"/>
              </a:ext>
            </a:extLst>
          </p:cNvPr>
          <p:cNvSpPr/>
          <p:nvPr/>
        </p:nvSpPr>
        <p:spPr bwMode="auto">
          <a:xfrm>
            <a:off x="1729275" y="247037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1" name="Rectangle 40">
            <a:extLst>
              <a:ext uri="{FF2B5EF4-FFF2-40B4-BE49-F238E27FC236}">
                <a16:creationId xmlns:a16="http://schemas.microsoft.com/office/drawing/2014/main" id="{FFCF0D5D-0BBA-FC7B-50D2-0065372D6D31}"/>
              </a:ext>
            </a:extLst>
          </p:cNvPr>
          <p:cNvSpPr/>
          <p:nvPr/>
        </p:nvSpPr>
        <p:spPr bwMode="auto">
          <a:xfrm>
            <a:off x="1708727" y="2838660"/>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2" name="Rectangle 41">
            <a:extLst>
              <a:ext uri="{FF2B5EF4-FFF2-40B4-BE49-F238E27FC236}">
                <a16:creationId xmlns:a16="http://schemas.microsoft.com/office/drawing/2014/main" id="{B6EEA153-7147-C9E6-93C2-C29A79BAFD0D}"/>
              </a:ext>
            </a:extLst>
          </p:cNvPr>
          <p:cNvSpPr/>
          <p:nvPr/>
        </p:nvSpPr>
        <p:spPr bwMode="auto">
          <a:xfrm>
            <a:off x="5897856" y="229524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3" name="Rectangle 42">
            <a:extLst>
              <a:ext uri="{FF2B5EF4-FFF2-40B4-BE49-F238E27FC236}">
                <a16:creationId xmlns:a16="http://schemas.microsoft.com/office/drawing/2014/main" id="{BA52D0D5-3D33-739F-4123-E69B7F0FD634}"/>
              </a:ext>
            </a:extLst>
          </p:cNvPr>
          <p:cNvSpPr/>
          <p:nvPr/>
        </p:nvSpPr>
        <p:spPr bwMode="auto">
          <a:xfrm>
            <a:off x="5897856" y="2159760"/>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4" name="Rectangle 43">
            <a:extLst>
              <a:ext uri="{FF2B5EF4-FFF2-40B4-BE49-F238E27FC236}">
                <a16:creationId xmlns:a16="http://schemas.microsoft.com/office/drawing/2014/main" id="{630C57C6-7CB4-8B93-C625-BF13818FF0F8}"/>
              </a:ext>
            </a:extLst>
          </p:cNvPr>
          <p:cNvSpPr/>
          <p:nvPr/>
        </p:nvSpPr>
        <p:spPr bwMode="auto">
          <a:xfrm>
            <a:off x="5955329" y="199454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5" name="Rectangle 44">
            <a:extLst>
              <a:ext uri="{FF2B5EF4-FFF2-40B4-BE49-F238E27FC236}">
                <a16:creationId xmlns:a16="http://schemas.microsoft.com/office/drawing/2014/main" id="{06AE69DD-ABAB-F617-111A-141E148B47B9}"/>
              </a:ext>
            </a:extLst>
          </p:cNvPr>
          <p:cNvSpPr/>
          <p:nvPr/>
        </p:nvSpPr>
        <p:spPr bwMode="auto">
          <a:xfrm>
            <a:off x="5996523" y="315396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6" name="Rectangle 45">
            <a:extLst>
              <a:ext uri="{FF2B5EF4-FFF2-40B4-BE49-F238E27FC236}">
                <a16:creationId xmlns:a16="http://schemas.microsoft.com/office/drawing/2014/main" id="{25D5559D-3699-76A5-F4A6-2514CDAACEE7}"/>
              </a:ext>
            </a:extLst>
          </p:cNvPr>
          <p:cNvSpPr/>
          <p:nvPr/>
        </p:nvSpPr>
        <p:spPr bwMode="auto">
          <a:xfrm>
            <a:off x="5998336" y="296721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7" name="Rectangle 46">
            <a:extLst>
              <a:ext uri="{FF2B5EF4-FFF2-40B4-BE49-F238E27FC236}">
                <a16:creationId xmlns:a16="http://schemas.microsoft.com/office/drawing/2014/main" id="{C6D9EFCD-9665-51C3-5CA1-13FAB6C249A2}"/>
              </a:ext>
            </a:extLst>
          </p:cNvPr>
          <p:cNvSpPr/>
          <p:nvPr/>
        </p:nvSpPr>
        <p:spPr bwMode="auto">
          <a:xfrm>
            <a:off x="6073955" y="260819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8" name="Rectangle 47">
            <a:extLst>
              <a:ext uri="{FF2B5EF4-FFF2-40B4-BE49-F238E27FC236}">
                <a16:creationId xmlns:a16="http://schemas.microsoft.com/office/drawing/2014/main" id="{4D212D5F-D394-521E-750F-B3A9866E4680}"/>
              </a:ext>
            </a:extLst>
          </p:cNvPr>
          <p:cNvSpPr/>
          <p:nvPr/>
        </p:nvSpPr>
        <p:spPr bwMode="auto">
          <a:xfrm>
            <a:off x="6094503" y="243185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9" name="Rectangle 48">
            <a:extLst>
              <a:ext uri="{FF2B5EF4-FFF2-40B4-BE49-F238E27FC236}">
                <a16:creationId xmlns:a16="http://schemas.microsoft.com/office/drawing/2014/main" id="{0D05BDC8-E21D-2628-B21F-BAF0A05C4D03}"/>
              </a:ext>
            </a:extLst>
          </p:cNvPr>
          <p:cNvSpPr/>
          <p:nvPr/>
        </p:nvSpPr>
        <p:spPr bwMode="auto">
          <a:xfrm>
            <a:off x="6073955" y="280013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0" name="Rectangle 49">
            <a:extLst>
              <a:ext uri="{FF2B5EF4-FFF2-40B4-BE49-F238E27FC236}">
                <a16:creationId xmlns:a16="http://schemas.microsoft.com/office/drawing/2014/main" id="{CFC378C3-1FDD-9FB3-32B9-63813164AD57}"/>
              </a:ext>
            </a:extLst>
          </p:cNvPr>
          <p:cNvSpPr/>
          <p:nvPr/>
        </p:nvSpPr>
        <p:spPr bwMode="auto">
          <a:xfrm>
            <a:off x="6250229" y="228903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1" name="Rectangle 50">
            <a:extLst>
              <a:ext uri="{FF2B5EF4-FFF2-40B4-BE49-F238E27FC236}">
                <a16:creationId xmlns:a16="http://schemas.microsoft.com/office/drawing/2014/main" id="{E9E21C50-3789-685A-33A1-58C660EEC33D}"/>
              </a:ext>
            </a:extLst>
          </p:cNvPr>
          <p:cNvSpPr/>
          <p:nvPr/>
        </p:nvSpPr>
        <p:spPr bwMode="auto">
          <a:xfrm>
            <a:off x="6250229" y="21535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2" name="Rectangle 51">
            <a:extLst>
              <a:ext uri="{FF2B5EF4-FFF2-40B4-BE49-F238E27FC236}">
                <a16:creationId xmlns:a16="http://schemas.microsoft.com/office/drawing/2014/main" id="{C6F6ABF6-5B2B-B281-A3D5-4E1F280B0477}"/>
              </a:ext>
            </a:extLst>
          </p:cNvPr>
          <p:cNvSpPr/>
          <p:nvPr/>
        </p:nvSpPr>
        <p:spPr bwMode="auto">
          <a:xfrm>
            <a:off x="6307702" y="198833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3" name="Rectangle 52">
            <a:extLst>
              <a:ext uri="{FF2B5EF4-FFF2-40B4-BE49-F238E27FC236}">
                <a16:creationId xmlns:a16="http://schemas.microsoft.com/office/drawing/2014/main" id="{F60CF754-7E04-0DC9-0BDF-2732AAB52425}"/>
              </a:ext>
            </a:extLst>
          </p:cNvPr>
          <p:cNvSpPr/>
          <p:nvPr/>
        </p:nvSpPr>
        <p:spPr bwMode="auto">
          <a:xfrm>
            <a:off x="6355691" y="314912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4" name="Rectangle 53">
            <a:extLst>
              <a:ext uri="{FF2B5EF4-FFF2-40B4-BE49-F238E27FC236}">
                <a16:creationId xmlns:a16="http://schemas.microsoft.com/office/drawing/2014/main" id="{8C97334C-1013-B357-9FB7-735A8FD18A53}"/>
              </a:ext>
            </a:extLst>
          </p:cNvPr>
          <p:cNvSpPr/>
          <p:nvPr/>
        </p:nvSpPr>
        <p:spPr bwMode="auto">
          <a:xfrm>
            <a:off x="6357504" y="296237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5" name="Rectangle 54">
            <a:extLst>
              <a:ext uri="{FF2B5EF4-FFF2-40B4-BE49-F238E27FC236}">
                <a16:creationId xmlns:a16="http://schemas.microsoft.com/office/drawing/2014/main" id="{C105B216-CA59-0A55-C085-063FBF6C4133}"/>
              </a:ext>
            </a:extLst>
          </p:cNvPr>
          <p:cNvSpPr/>
          <p:nvPr/>
        </p:nvSpPr>
        <p:spPr bwMode="auto">
          <a:xfrm>
            <a:off x="6433123" y="26033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6" name="Rectangle 55">
            <a:extLst>
              <a:ext uri="{FF2B5EF4-FFF2-40B4-BE49-F238E27FC236}">
                <a16:creationId xmlns:a16="http://schemas.microsoft.com/office/drawing/2014/main" id="{91D376D2-1FF4-F8F3-0EC5-28B13E9EC71E}"/>
              </a:ext>
            </a:extLst>
          </p:cNvPr>
          <p:cNvSpPr/>
          <p:nvPr/>
        </p:nvSpPr>
        <p:spPr bwMode="auto">
          <a:xfrm>
            <a:off x="6453671" y="242701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7" name="Rectangle 56">
            <a:extLst>
              <a:ext uri="{FF2B5EF4-FFF2-40B4-BE49-F238E27FC236}">
                <a16:creationId xmlns:a16="http://schemas.microsoft.com/office/drawing/2014/main" id="{D8A93624-FA47-76D6-6B54-87F18FD46116}"/>
              </a:ext>
            </a:extLst>
          </p:cNvPr>
          <p:cNvSpPr/>
          <p:nvPr/>
        </p:nvSpPr>
        <p:spPr bwMode="auto">
          <a:xfrm>
            <a:off x="6433123" y="279530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8" name="Rectangle 57">
            <a:extLst>
              <a:ext uri="{FF2B5EF4-FFF2-40B4-BE49-F238E27FC236}">
                <a16:creationId xmlns:a16="http://schemas.microsoft.com/office/drawing/2014/main" id="{D9F8C4E1-32B6-D78C-E51D-E2316FAC158D}"/>
              </a:ext>
            </a:extLst>
          </p:cNvPr>
          <p:cNvSpPr/>
          <p:nvPr/>
        </p:nvSpPr>
        <p:spPr bwMode="auto">
          <a:xfrm>
            <a:off x="6609397" y="228419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9" name="Rectangle 58">
            <a:extLst>
              <a:ext uri="{FF2B5EF4-FFF2-40B4-BE49-F238E27FC236}">
                <a16:creationId xmlns:a16="http://schemas.microsoft.com/office/drawing/2014/main" id="{425E769F-3822-E91F-1C2C-F60097DECAF2}"/>
              </a:ext>
            </a:extLst>
          </p:cNvPr>
          <p:cNvSpPr/>
          <p:nvPr/>
        </p:nvSpPr>
        <p:spPr bwMode="auto">
          <a:xfrm>
            <a:off x="6609397" y="214871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60" name="Rectangle 59">
            <a:extLst>
              <a:ext uri="{FF2B5EF4-FFF2-40B4-BE49-F238E27FC236}">
                <a16:creationId xmlns:a16="http://schemas.microsoft.com/office/drawing/2014/main" id="{38FC630F-BC74-69DE-E2C2-B71943111BDD}"/>
              </a:ext>
            </a:extLst>
          </p:cNvPr>
          <p:cNvSpPr/>
          <p:nvPr/>
        </p:nvSpPr>
        <p:spPr bwMode="auto">
          <a:xfrm>
            <a:off x="6666870" y="198349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69" name="Straight Arrow Connector 68">
            <a:extLst>
              <a:ext uri="{FF2B5EF4-FFF2-40B4-BE49-F238E27FC236}">
                <a16:creationId xmlns:a16="http://schemas.microsoft.com/office/drawing/2014/main" id="{4D07B4C5-75C3-8109-BBE9-2AFD4BB1B50A}"/>
              </a:ext>
            </a:extLst>
          </p:cNvPr>
          <p:cNvCxnSpPr/>
          <p:nvPr/>
        </p:nvCxnSpPr>
        <p:spPr bwMode="auto">
          <a:xfrm flipH="1" flipV="1">
            <a:off x="6986227" y="3423352"/>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TextBox 69">
            <a:extLst>
              <a:ext uri="{FF2B5EF4-FFF2-40B4-BE49-F238E27FC236}">
                <a16:creationId xmlns:a16="http://schemas.microsoft.com/office/drawing/2014/main" id="{FFF37FD9-D640-C7EC-7E3F-063D53689E5D}"/>
              </a:ext>
            </a:extLst>
          </p:cNvPr>
          <p:cNvSpPr txBox="1"/>
          <p:nvPr/>
        </p:nvSpPr>
        <p:spPr>
          <a:xfrm>
            <a:off x="6483404" y="4648011"/>
            <a:ext cx="934949" cy="307777"/>
          </a:xfrm>
          <a:prstGeom prst="rect">
            <a:avLst/>
          </a:prstGeom>
          <a:noFill/>
        </p:spPr>
        <p:txBody>
          <a:bodyPr wrap="square" rtlCol="0">
            <a:spAutoFit/>
          </a:bodyPr>
          <a:lstStyle/>
          <a:p>
            <a:r>
              <a:rPr lang="en-US" sz="1400" i="1" dirty="0">
                <a:latin typeface="+mn-lt"/>
              </a:rPr>
              <a:t>Job finish</a:t>
            </a:r>
          </a:p>
        </p:txBody>
      </p:sp>
      <p:sp>
        <p:nvSpPr>
          <p:cNvPr id="4" name="TextBox 3">
            <a:extLst>
              <a:ext uri="{FF2B5EF4-FFF2-40B4-BE49-F238E27FC236}">
                <a16:creationId xmlns:a16="http://schemas.microsoft.com/office/drawing/2014/main" id="{52878894-53A2-4BC6-57B9-23F73D313F6E}"/>
              </a:ext>
            </a:extLst>
          </p:cNvPr>
          <p:cNvSpPr txBox="1"/>
          <p:nvPr/>
        </p:nvSpPr>
        <p:spPr>
          <a:xfrm>
            <a:off x="2066403" y="3315639"/>
            <a:ext cx="3833936" cy="523220"/>
          </a:xfrm>
          <a:prstGeom prst="rect">
            <a:avLst/>
          </a:prstGeom>
          <a:noFill/>
        </p:spPr>
        <p:txBody>
          <a:bodyPr wrap="square" rtlCol="0">
            <a:spAutoFit/>
          </a:bodyPr>
          <a:lstStyle/>
          <a:p>
            <a:r>
              <a:rPr lang="en-US" i="1" dirty="0">
                <a:latin typeface="+mn-lt"/>
              </a:rPr>
              <a:t>What's going on here?</a:t>
            </a:r>
          </a:p>
        </p:txBody>
      </p:sp>
      <p:sp>
        <p:nvSpPr>
          <p:cNvPr id="14" name="Right Brace 13">
            <a:extLst>
              <a:ext uri="{FF2B5EF4-FFF2-40B4-BE49-F238E27FC236}">
                <a16:creationId xmlns:a16="http://schemas.microsoft.com/office/drawing/2014/main" id="{D28268CD-1686-8104-B33F-8818A4D5E77C}"/>
              </a:ext>
            </a:extLst>
          </p:cNvPr>
          <p:cNvSpPr/>
          <p:nvPr/>
        </p:nvSpPr>
        <p:spPr bwMode="auto">
          <a:xfrm rot="5400000">
            <a:off x="3535651" y="2489877"/>
            <a:ext cx="772353" cy="3710848"/>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Tree>
    <p:extLst>
      <p:ext uri="{BB962C8B-B14F-4D97-AF65-F5344CB8AC3E}">
        <p14:creationId xmlns:p14="http://schemas.microsoft.com/office/powerpoint/2010/main" val="2549224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2B7CB8-EBDB-08DB-A6A5-97ED7BD4DA85}"/>
              </a:ext>
            </a:extLst>
          </p:cNvPr>
          <p:cNvSpPr>
            <a:spLocks noGrp="1"/>
          </p:cNvSpPr>
          <p:nvPr>
            <p:ph idx="1"/>
          </p:nvPr>
        </p:nvSpPr>
        <p:spPr/>
        <p:txBody>
          <a:bodyPr/>
          <a:lstStyle/>
          <a:p>
            <a:pPr marL="0" indent="0">
              <a:buNone/>
            </a:pPr>
            <a:r>
              <a:rPr lang="en-US" dirty="0"/>
              <a:t>There's a LOT of jobs!</a:t>
            </a:r>
          </a:p>
          <a:p>
            <a:pPr marL="0" indent="0">
              <a:buNone/>
            </a:pPr>
            <a:endParaRPr lang="en-US" dirty="0"/>
          </a:p>
          <a:p>
            <a:pPr marL="0" indent="0">
              <a:buNone/>
            </a:pPr>
            <a:r>
              <a:rPr lang="en-US" dirty="0"/>
              <a:t>A lot of different jobs</a:t>
            </a:r>
          </a:p>
          <a:p>
            <a:pPr marL="0" indent="0">
              <a:buNone/>
            </a:pPr>
            <a:endParaRPr lang="en-US" dirty="0"/>
          </a:p>
          <a:p>
            <a:pPr marL="0" indent="0">
              <a:buNone/>
            </a:pPr>
            <a:r>
              <a:rPr lang="en-US" dirty="0"/>
              <a:t>Very different from HPC/MPI</a:t>
            </a:r>
          </a:p>
        </p:txBody>
      </p:sp>
      <p:sp>
        <p:nvSpPr>
          <p:cNvPr id="3" name="Title 2">
            <a:extLst>
              <a:ext uri="{FF2B5EF4-FFF2-40B4-BE49-F238E27FC236}">
                <a16:creationId xmlns:a16="http://schemas.microsoft.com/office/drawing/2014/main" id="{AB9E3814-5B7F-1964-D8C2-7111323074F2}"/>
              </a:ext>
            </a:extLst>
          </p:cNvPr>
          <p:cNvSpPr>
            <a:spLocks noGrp="1"/>
          </p:cNvSpPr>
          <p:nvPr>
            <p:ph type="title"/>
          </p:nvPr>
        </p:nvSpPr>
        <p:spPr/>
        <p:txBody>
          <a:bodyPr/>
          <a:lstStyle/>
          <a:p>
            <a:r>
              <a:rPr lang="en-US" dirty="0"/>
              <a:t>With the implication…</a:t>
            </a:r>
          </a:p>
        </p:txBody>
      </p:sp>
    </p:spTree>
    <p:extLst>
      <p:ext uri="{BB962C8B-B14F-4D97-AF65-F5344CB8AC3E}">
        <p14:creationId xmlns:p14="http://schemas.microsoft.com/office/powerpoint/2010/main" val="2602243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BE57D-1D65-2FB1-5F19-9AFD0C9B38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1637EB-CFA3-DF41-730D-B0D688453E4D}"/>
              </a:ext>
            </a:extLst>
          </p:cNvPr>
          <p:cNvSpPr>
            <a:spLocks noGrp="1"/>
          </p:cNvSpPr>
          <p:nvPr>
            <p:ph type="title"/>
          </p:nvPr>
        </p:nvSpPr>
        <p:spPr/>
        <p:txBody>
          <a:bodyPr/>
          <a:lstStyle/>
          <a:p>
            <a:r>
              <a:rPr lang="en-US" dirty="0"/>
              <a:t>The MPI / HTC Model</a:t>
            </a:r>
          </a:p>
        </p:txBody>
      </p:sp>
      <p:cxnSp>
        <p:nvCxnSpPr>
          <p:cNvPr id="5" name="Straight Arrow Connector 4">
            <a:extLst>
              <a:ext uri="{FF2B5EF4-FFF2-40B4-BE49-F238E27FC236}">
                <a16:creationId xmlns:a16="http://schemas.microsoft.com/office/drawing/2014/main" id="{81B88335-F2A7-1182-0C7E-C8DFBAE9C0F2}"/>
              </a:ext>
            </a:extLst>
          </p:cNvPr>
          <p:cNvCxnSpPr/>
          <p:nvPr/>
        </p:nvCxnSpPr>
        <p:spPr bwMode="auto">
          <a:xfrm>
            <a:off x="1104900" y="3867150"/>
            <a:ext cx="6315075" cy="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25C5171D-3E2B-BC1C-7E75-9F78F6848E1E}"/>
              </a:ext>
            </a:extLst>
          </p:cNvPr>
          <p:cNvCxnSpPr/>
          <p:nvPr/>
        </p:nvCxnSpPr>
        <p:spPr bwMode="auto">
          <a:xfrm flipV="1">
            <a:off x="1129301" y="946935"/>
            <a:ext cx="0" cy="292021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EB68B7B4-A7BA-F753-E126-71716D4DDA6A}"/>
              </a:ext>
            </a:extLst>
          </p:cNvPr>
          <p:cNvSpPr txBox="1"/>
          <p:nvPr/>
        </p:nvSpPr>
        <p:spPr>
          <a:xfrm>
            <a:off x="6721052" y="4563197"/>
            <a:ext cx="934949" cy="523220"/>
          </a:xfrm>
          <a:prstGeom prst="rect">
            <a:avLst/>
          </a:prstGeom>
          <a:noFill/>
        </p:spPr>
        <p:txBody>
          <a:bodyPr wrap="square" rtlCol="0">
            <a:spAutoFit/>
          </a:bodyPr>
          <a:lstStyle/>
          <a:p>
            <a:r>
              <a:rPr lang="en-US" i="1" dirty="0">
                <a:latin typeface="+mn-lt"/>
              </a:rPr>
              <a:t>time</a:t>
            </a:r>
          </a:p>
        </p:txBody>
      </p:sp>
      <p:sp>
        <p:nvSpPr>
          <p:cNvPr id="9" name="TextBox 8">
            <a:extLst>
              <a:ext uri="{FF2B5EF4-FFF2-40B4-BE49-F238E27FC236}">
                <a16:creationId xmlns:a16="http://schemas.microsoft.com/office/drawing/2014/main" id="{F65EAB9C-04CE-ACF0-FB4E-9F1FAA3A2C70}"/>
              </a:ext>
            </a:extLst>
          </p:cNvPr>
          <p:cNvSpPr txBox="1"/>
          <p:nvPr/>
        </p:nvSpPr>
        <p:spPr>
          <a:xfrm rot="16200000">
            <a:off x="-1348158" y="2091809"/>
            <a:ext cx="3115282" cy="369332"/>
          </a:xfrm>
          <a:prstGeom prst="rect">
            <a:avLst/>
          </a:prstGeom>
          <a:noFill/>
        </p:spPr>
        <p:txBody>
          <a:bodyPr wrap="square" rtlCol="0">
            <a:spAutoFit/>
          </a:bodyPr>
          <a:lstStyle/>
          <a:p>
            <a:r>
              <a:rPr lang="en-US" sz="1800" i="1" dirty="0">
                <a:latin typeface="+mn-lt"/>
              </a:rPr>
              <a:t>number of worker machines</a:t>
            </a:r>
          </a:p>
        </p:txBody>
      </p:sp>
      <p:cxnSp>
        <p:nvCxnSpPr>
          <p:cNvPr id="11" name="Straight Connector 10">
            <a:extLst>
              <a:ext uri="{FF2B5EF4-FFF2-40B4-BE49-F238E27FC236}">
                <a16:creationId xmlns:a16="http://schemas.microsoft.com/office/drawing/2014/main" id="{530E9E65-7264-88D5-D63A-97FD690AAB85}"/>
              </a:ext>
            </a:extLst>
          </p:cNvPr>
          <p:cNvCxnSpPr/>
          <p:nvPr/>
        </p:nvCxnSpPr>
        <p:spPr bwMode="auto">
          <a:xfrm>
            <a:off x="964915" y="3318553"/>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a:extLst>
              <a:ext uri="{FF2B5EF4-FFF2-40B4-BE49-F238E27FC236}">
                <a16:creationId xmlns:a16="http://schemas.microsoft.com/office/drawing/2014/main" id="{1FB243F4-9888-E8A7-B93C-11B1A3EF8930}"/>
              </a:ext>
            </a:extLst>
          </p:cNvPr>
          <p:cNvSpPr txBox="1"/>
          <p:nvPr/>
        </p:nvSpPr>
        <p:spPr>
          <a:xfrm>
            <a:off x="666966" y="3133887"/>
            <a:ext cx="277401" cy="369332"/>
          </a:xfrm>
          <a:prstGeom prst="rect">
            <a:avLst/>
          </a:prstGeom>
          <a:noFill/>
        </p:spPr>
        <p:txBody>
          <a:bodyPr wrap="square" rtlCol="0">
            <a:spAutoFit/>
          </a:bodyPr>
          <a:lstStyle/>
          <a:p>
            <a:r>
              <a:rPr lang="en-US" sz="1800" dirty="0">
                <a:latin typeface="+mj-lt"/>
              </a:rPr>
              <a:t>1</a:t>
            </a:r>
          </a:p>
        </p:txBody>
      </p:sp>
      <p:cxnSp>
        <p:nvCxnSpPr>
          <p:cNvPr id="16" name="Straight Arrow Connector 15">
            <a:extLst>
              <a:ext uri="{FF2B5EF4-FFF2-40B4-BE49-F238E27FC236}">
                <a16:creationId xmlns:a16="http://schemas.microsoft.com/office/drawing/2014/main" id="{1B0D4619-E03D-6980-E2F3-5DCC773966B0}"/>
              </a:ext>
            </a:extLst>
          </p:cNvPr>
          <p:cNvCxnSpPr/>
          <p:nvPr/>
        </p:nvCxnSpPr>
        <p:spPr bwMode="auto">
          <a:xfrm flipH="1" flipV="1">
            <a:off x="4712391" y="3357073"/>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72B367DB-BE82-6A8B-97D8-EC6C318FAFC4}"/>
              </a:ext>
            </a:extLst>
          </p:cNvPr>
          <p:cNvSpPr txBox="1"/>
          <p:nvPr/>
        </p:nvSpPr>
        <p:spPr>
          <a:xfrm>
            <a:off x="4244916" y="4508083"/>
            <a:ext cx="934949" cy="307777"/>
          </a:xfrm>
          <a:prstGeom prst="rect">
            <a:avLst/>
          </a:prstGeom>
          <a:noFill/>
        </p:spPr>
        <p:txBody>
          <a:bodyPr wrap="square" rtlCol="0">
            <a:spAutoFit/>
          </a:bodyPr>
          <a:lstStyle/>
          <a:p>
            <a:r>
              <a:rPr lang="en-US" sz="1400" i="1" dirty="0">
                <a:latin typeface="+mn-lt"/>
              </a:rPr>
              <a:t>Job start</a:t>
            </a:r>
          </a:p>
        </p:txBody>
      </p:sp>
      <p:cxnSp>
        <p:nvCxnSpPr>
          <p:cNvPr id="7" name="Straight Connector 6">
            <a:extLst>
              <a:ext uri="{FF2B5EF4-FFF2-40B4-BE49-F238E27FC236}">
                <a16:creationId xmlns:a16="http://schemas.microsoft.com/office/drawing/2014/main" id="{FA03F70A-F62B-A59F-3A54-7EBFB7E39E16}"/>
              </a:ext>
            </a:extLst>
          </p:cNvPr>
          <p:cNvCxnSpPr/>
          <p:nvPr/>
        </p:nvCxnSpPr>
        <p:spPr bwMode="auto">
          <a:xfrm>
            <a:off x="960101" y="1321942"/>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TextBox 9">
            <a:extLst>
              <a:ext uri="{FF2B5EF4-FFF2-40B4-BE49-F238E27FC236}">
                <a16:creationId xmlns:a16="http://schemas.microsoft.com/office/drawing/2014/main" id="{C6906F50-ABFC-C5F0-9BC7-5A515EF85DF2}"/>
              </a:ext>
            </a:extLst>
          </p:cNvPr>
          <p:cNvSpPr txBox="1"/>
          <p:nvPr/>
        </p:nvSpPr>
        <p:spPr>
          <a:xfrm>
            <a:off x="351467" y="1151997"/>
            <a:ext cx="908397" cy="307777"/>
          </a:xfrm>
          <a:prstGeom prst="rect">
            <a:avLst/>
          </a:prstGeom>
          <a:noFill/>
        </p:spPr>
        <p:txBody>
          <a:bodyPr wrap="square" rtlCol="0">
            <a:spAutoFit/>
          </a:bodyPr>
          <a:lstStyle/>
          <a:p>
            <a:r>
              <a:rPr lang="en-US" sz="1400" dirty="0">
                <a:latin typeface="+mj-lt"/>
              </a:rPr>
              <a:t>many</a:t>
            </a:r>
          </a:p>
        </p:txBody>
      </p:sp>
      <p:sp>
        <p:nvSpPr>
          <p:cNvPr id="37" name="Rectangle 36">
            <a:extLst>
              <a:ext uri="{FF2B5EF4-FFF2-40B4-BE49-F238E27FC236}">
                <a16:creationId xmlns:a16="http://schemas.microsoft.com/office/drawing/2014/main" id="{F4B2FD6F-47EC-4763-A8BD-4A813A6A4D6C}"/>
              </a:ext>
            </a:extLst>
          </p:cNvPr>
          <p:cNvSpPr/>
          <p:nvPr/>
        </p:nvSpPr>
        <p:spPr bwMode="auto">
          <a:xfrm>
            <a:off x="4692609" y="319908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69" name="Straight Arrow Connector 68">
            <a:extLst>
              <a:ext uri="{FF2B5EF4-FFF2-40B4-BE49-F238E27FC236}">
                <a16:creationId xmlns:a16="http://schemas.microsoft.com/office/drawing/2014/main" id="{EF614AC7-6E51-857F-3511-89E036B8736F}"/>
              </a:ext>
            </a:extLst>
          </p:cNvPr>
          <p:cNvCxnSpPr/>
          <p:nvPr/>
        </p:nvCxnSpPr>
        <p:spPr bwMode="auto">
          <a:xfrm flipH="1" flipV="1">
            <a:off x="4967405" y="3357073"/>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TextBox 69">
            <a:extLst>
              <a:ext uri="{FF2B5EF4-FFF2-40B4-BE49-F238E27FC236}">
                <a16:creationId xmlns:a16="http://schemas.microsoft.com/office/drawing/2014/main" id="{3B773FC2-2768-1280-531A-0A29A24BD994}"/>
              </a:ext>
            </a:extLst>
          </p:cNvPr>
          <p:cNvSpPr txBox="1"/>
          <p:nvPr/>
        </p:nvSpPr>
        <p:spPr>
          <a:xfrm>
            <a:off x="4498301" y="4756300"/>
            <a:ext cx="934949" cy="307777"/>
          </a:xfrm>
          <a:prstGeom prst="rect">
            <a:avLst/>
          </a:prstGeom>
          <a:noFill/>
        </p:spPr>
        <p:txBody>
          <a:bodyPr wrap="square" rtlCol="0">
            <a:spAutoFit/>
          </a:bodyPr>
          <a:lstStyle/>
          <a:p>
            <a:r>
              <a:rPr lang="en-US" sz="1400" i="1" dirty="0">
                <a:latin typeface="+mn-lt"/>
              </a:rPr>
              <a:t>Job finish</a:t>
            </a:r>
          </a:p>
        </p:txBody>
      </p:sp>
      <p:sp>
        <p:nvSpPr>
          <p:cNvPr id="2" name="Right Brace 1">
            <a:extLst>
              <a:ext uri="{FF2B5EF4-FFF2-40B4-BE49-F238E27FC236}">
                <a16:creationId xmlns:a16="http://schemas.microsoft.com/office/drawing/2014/main" id="{BD4CDFA5-D5F4-8607-35F5-21B35488A9D1}"/>
              </a:ext>
            </a:extLst>
          </p:cNvPr>
          <p:cNvSpPr/>
          <p:nvPr/>
        </p:nvSpPr>
        <p:spPr bwMode="auto">
          <a:xfrm rot="5400000">
            <a:off x="2579229" y="2673852"/>
            <a:ext cx="772353" cy="3411085"/>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 name="TextBox 3">
            <a:extLst>
              <a:ext uri="{FF2B5EF4-FFF2-40B4-BE49-F238E27FC236}">
                <a16:creationId xmlns:a16="http://schemas.microsoft.com/office/drawing/2014/main" id="{F6813A46-8F9D-BB7D-DBBD-92AAAF7EA50D}"/>
              </a:ext>
            </a:extLst>
          </p:cNvPr>
          <p:cNvSpPr txBox="1"/>
          <p:nvPr/>
        </p:nvSpPr>
        <p:spPr>
          <a:xfrm>
            <a:off x="2294847" y="4803277"/>
            <a:ext cx="1570983" cy="307777"/>
          </a:xfrm>
          <a:prstGeom prst="rect">
            <a:avLst/>
          </a:prstGeom>
          <a:noFill/>
        </p:spPr>
        <p:txBody>
          <a:bodyPr wrap="square" rtlCol="0">
            <a:spAutoFit/>
          </a:bodyPr>
          <a:lstStyle/>
          <a:p>
            <a:r>
              <a:rPr lang="en-US" sz="1400" i="1" dirty="0">
                <a:latin typeface="+mn-lt"/>
              </a:rPr>
              <a:t>Queueing time</a:t>
            </a:r>
          </a:p>
        </p:txBody>
      </p:sp>
      <p:sp>
        <p:nvSpPr>
          <p:cNvPr id="14" name="Rectangle 13">
            <a:extLst>
              <a:ext uri="{FF2B5EF4-FFF2-40B4-BE49-F238E27FC236}">
                <a16:creationId xmlns:a16="http://schemas.microsoft.com/office/drawing/2014/main" id="{0DA6D79C-0EFD-B76B-B48F-871C592D294A}"/>
              </a:ext>
            </a:extLst>
          </p:cNvPr>
          <p:cNvSpPr/>
          <p:nvPr/>
        </p:nvSpPr>
        <p:spPr bwMode="auto">
          <a:xfrm>
            <a:off x="4692609" y="307061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15" name="Rectangle 14">
            <a:extLst>
              <a:ext uri="{FF2B5EF4-FFF2-40B4-BE49-F238E27FC236}">
                <a16:creationId xmlns:a16="http://schemas.microsoft.com/office/drawing/2014/main" id="{AE14FAB3-A05F-33F6-B080-D736DD062421}"/>
              </a:ext>
            </a:extLst>
          </p:cNvPr>
          <p:cNvSpPr/>
          <p:nvPr/>
        </p:nvSpPr>
        <p:spPr bwMode="auto">
          <a:xfrm>
            <a:off x="4692609" y="2942154"/>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17" name="Rectangle 16">
            <a:extLst>
              <a:ext uri="{FF2B5EF4-FFF2-40B4-BE49-F238E27FC236}">
                <a16:creationId xmlns:a16="http://schemas.microsoft.com/office/drawing/2014/main" id="{729D9D94-CA6B-35DA-9CAC-0A253DBDA34E}"/>
              </a:ext>
            </a:extLst>
          </p:cNvPr>
          <p:cNvSpPr/>
          <p:nvPr/>
        </p:nvSpPr>
        <p:spPr bwMode="auto">
          <a:xfrm>
            <a:off x="4692609" y="281369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18" name="Rectangle 17">
            <a:extLst>
              <a:ext uri="{FF2B5EF4-FFF2-40B4-BE49-F238E27FC236}">
                <a16:creationId xmlns:a16="http://schemas.microsoft.com/office/drawing/2014/main" id="{75316EA4-064B-0537-62A2-AD48DCDA199E}"/>
              </a:ext>
            </a:extLst>
          </p:cNvPr>
          <p:cNvSpPr/>
          <p:nvPr/>
        </p:nvSpPr>
        <p:spPr bwMode="auto">
          <a:xfrm>
            <a:off x="4692609" y="2685228"/>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20" name="Rectangle 19">
            <a:extLst>
              <a:ext uri="{FF2B5EF4-FFF2-40B4-BE49-F238E27FC236}">
                <a16:creationId xmlns:a16="http://schemas.microsoft.com/office/drawing/2014/main" id="{D5CADFB4-E1C5-1E1E-9BAD-949DB3187574}"/>
              </a:ext>
            </a:extLst>
          </p:cNvPr>
          <p:cNvSpPr/>
          <p:nvPr/>
        </p:nvSpPr>
        <p:spPr bwMode="auto">
          <a:xfrm>
            <a:off x="4692609" y="255676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21" name="Rectangle 20">
            <a:extLst>
              <a:ext uri="{FF2B5EF4-FFF2-40B4-BE49-F238E27FC236}">
                <a16:creationId xmlns:a16="http://schemas.microsoft.com/office/drawing/2014/main" id="{C5D6CED9-D2E1-7226-A101-A5053E94C7D8}"/>
              </a:ext>
            </a:extLst>
          </p:cNvPr>
          <p:cNvSpPr/>
          <p:nvPr/>
        </p:nvSpPr>
        <p:spPr bwMode="auto">
          <a:xfrm>
            <a:off x="4692609" y="242830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22" name="Rectangle 21">
            <a:extLst>
              <a:ext uri="{FF2B5EF4-FFF2-40B4-BE49-F238E27FC236}">
                <a16:creationId xmlns:a16="http://schemas.microsoft.com/office/drawing/2014/main" id="{FA0692F3-4C25-422A-B4DD-F998CC63AAD1}"/>
              </a:ext>
            </a:extLst>
          </p:cNvPr>
          <p:cNvSpPr/>
          <p:nvPr/>
        </p:nvSpPr>
        <p:spPr bwMode="auto">
          <a:xfrm>
            <a:off x="4692609" y="229983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23" name="Rectangle 22">
            <a:extLst>
              <a:ext uri="{FF2B5EF4-FFF2-40B4-BE49-F238E27FC236}">
                <a16:creationId xmlns:a16="http://schemas.microsoft.com/office/drawing/2014/main" id="{14F9B6AF-CED8-AA2C-AB51-53C6B029DA03}"/>
              </a:ext>
            </a:extLst>
          </p:cNvPr>
          <p:cNvSpPr/>
          <p:nvPr/>
        </p:nvSpPr>
        <p:spPr bwMode="auto">
          <a:xfrm>
            <a:off x="4692609" y="217137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24" name="Rectangle 23">
            <a:extLst>
              <a:ext uri="{FF2B5EF4-FFF2-40B4-BE49-F238E27FC236}">
                <a16:creationId xmlns:a16="http://schemas.microsoft.com/office/drawing/2014/main" id="{DCDE9E83-7CF5-CD77-05CB-68CF03C83422}"/>
              </a:ext>
            </a:extLst>
          </p:cNvPr>
          <p:cNvSpPr/>
          <p:nvPr/>
        </p:nvSpPr>
        <p:spPr bwMode="auto">
          <a:xfrm>
            <a:off x="4692609" y="204291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25" name="Rectangle 24">
            <a:extLst>
              <a:ext uri="{FF2B5EF4-FFF2-40B4-BE49-F238E27FC236}">
                <a16:creationId xmlns:a16="http://schemas.microsoft.com/office/drawing/2014/main" id="{1CF0E640-456F-21D1-A2B5-64FD06E166C5}"/>
              </a:ext>
            </a:extLst>
          </p:cNvPr>
          <p:cNvSpPr/>
          <p:nvPr/>
        </p:nvSpPr>
        <p:spPr bwMode="auto">
          <a:xfrm>
            <a:off x="4692609" y="1914450"/>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26" name="Rectangle 25">
            <a:extLst>
              <a:ext uri="{FF2B5EF4-FFF2-40B4-BE49-F238E27FC236}">
                <a16:creationId xmlns:a16="http://schemas.microsoft.com/office/drawing/2014/main" id="{2B4F72AC-C330-8AC6-DCEE-C6B16441E1F3}"/>
              </a:ext>
            </a:extLst>
          </p:cNvPr>
          <p:cNvSpPr/>
          <p:nvPr/>
        </p:nvSpPr>
        <p:spPr bwMode="auto">
          <a:xfrm>
            <a:off x="4692609" y="178598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27" name="Rectangle 26">
            <a:extLst>
              <a:ext uri="{FF2B5EF4-FFF2-40B4-BE49-F238E27FC236}">
                <a16:creationId xmlns:a16="http://schemas.microsoft.com/office/drawing/2014/main" id="{E9325C6C-938F-A13A-BDCD-EAC2B03465F6}"/>
              </a:ext>
            </a:extLst>
          </p:cNvPr>
          <p:cNvSpPr/>
          <p:nvPr/>
        </p:nvSpPr>
        <p:spPr bwMode="auto">
          <a:xfrm>
            <a:off x="4692609" y="1657524"/>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28" name="Rectangle 27">
            <a:extLst>
              <a:ext uri="{FF2B5EF4-FFF2-40B4-BE49-F238E27FC236}">
                <a16:creationId xmlns:a16="http://schemas.microsoft.com/office/drawing/2014/main" id="{AC761F9B-F198-BCB3-B084-42F89F9ECBFE}"/>
              </a:ext>
            </a:extLst>
          </p:cNvPr>
          <p:cNvSpPr/>
          <p:nvPr/>
        </p:nvSpPr>
        <p:spPr bwMode="auto">
          <a:xfrm>
            <a:off x="4692609" y="152906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29" name="Rectangle 28">
            <a:extLst>
              <a:ext uri="{FF2B5EF4-FFF2-40B4-BE49-F238E27FC236}">
                <a16:creationId xmlns:a16="http://schemas.microsoft.com/office/drawing/2014/main" id="{AE158C72-FAC8-D99F-12A1-8D38A7C18DCE}"/>
              </a:ext>
            </a:extLst>
          </p:cNvPr>
          <p:cNvSpPr/>
          <p:nvPr/>
        </p:nvSpPr>
        <p:spPr bwMode="auto">
          <a:xfrm>
            <a:off x="4692609" y="1400598"/>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0" name="Rectangle 29">
            <a:extLst>
              <a:ext uri="{FF2B5EF4-FFF2-40B4-BE49-F238E27FC236}">
                <a16:creationId xmlns:a16="http://schemas.microsoft.com/office/drawing/2014/main" id="{B0393100-0719-6971-F6FA-1C280D9AB2D3}"/>
              </a:ext>
            </a:extLst>
          </p:cNvPr>
          <p:cNvSpPr/>
          <p:nvPr/>
        </p:nvSpPr>
        <p:spPr bwMode="auto">
          <a:xfrm>
            <a:off x="4692609" y="127213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1" name="Rectangle 30">
            <a:extLst>
              <a:ext uri="{FF2B5EF4-FFF2-40B4-BE49-F238E27FC236}">
                <a16:creationId xmlns:a16="http://schemas.microsoft.com/office/drawing/2014/main" id="{3F90A281-EDC6-98A8-F7AF-B8D7B412C0E9}"/>
              </a:ext>
            </a:extLst>
          </p:cNvPr>
          <p:cNvSpPr/>
          <p:nvPr/>
        </p:nvSpPr>
        <p:spPr bwMode="auto">
          <a:xfrm>
            <a:off x="4692609" y="114367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2" name="Rectangle 31">
            <a:extLst>
              <a:ext uri="{FF2B5EF4-FFF2-40B4-BE49-F238E27FC236}">
                <a16:creationId xmlns:a16="http://schemas.microsoft.com/office/drawing/2014/main" id="{B5679728-706A-163E-B1E3-F3783FF88B92}"/>
              </a:ext>
            </a:extLst>
          </p:cNvPr>
          <p:cNvSpPr/>
          <p:nvPr/>
        </p:nvSpPr>
        <p:spPr bwMode="auto">
          <a:xfrm>
            <a:off x="4692609" y="101520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Tree>
    <p:extLst>
      <p:ext uri="{BB962C8B-B14F-4D97-AF65-F5344CB8AC3E}">
        <p14:creationId xmlns:p14="http://schemas.microsoft.com/office/powerpoint/2010/main" val="2225216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HTC Facilitation Innovations for Research Computing">
            <a:extLst>
              <a:ext uri="{FF2B5EF4-FFF2-40B4-BE49-F238E27FC236}">
                <a16:creationId xmlns:a16="http://schemas.microsoft.com/office/drawing/2014/main" id="{3BF5591C-189F-F4F5-49D9-41D30C051E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359"/>
          <a:stretch/>
        </p:blipFill>
        <p:spPr bwMode="auto">
          <a:xfrm>
            <a:off x="20" y="10"/>
            <a:ext cx="9143980" cy="5143490"/>
          </a:xfrm>
          <a:prstGeom prst="rect">
            <a:avLst/>
          </a:prstGeom>
          <a:solidFill>
            <a:srgbClr val="FFFFFF"/>
          </a:solidFill>
        </p:spPr>
      </p:pic>
    </p:spTree>
    <p:extLst>
      <p:ext uri="{BB962C8B-B14F-4D97-AF65-F5344CB8AC3E}">
        <p14:creationId xmlns:p14="http://schemas.microsoft.com/office/powerpoint/2010/main" val="253180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6610"/>
            <a:ext cx="9144000" cy="608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2"/>
          <p:cNvSpPr>
            <a:spLocks noGrp="1"/>
          </p:cNvSpPr>
          <p:nvPr>
            <p:ph type="title"/>
          </p:nvPr>
        </p:nvSpPr>
        <p:spPr>
          <a:xfrm>
            <a:off x="1143000" y="1399683"/>
            <a:ext cx="6858000" cy="514350"/>
          </a:xfrm>
        </p:spPr>
        <p:txBody>
          <a:bodyPr/>
          <a:lstStyle/>
          <a:p>
            <a:r>
              <a:rPr lang="en-US" sz="5400" dirty="0">
                <a:solidFill>
                  <a:schemeClr val="bg1"/>
                </a:solidFill>
              </a:rPr>
              <a:t>Start with People</a:t>
            </a:r>
          </a:p>
        </p:txBody>
      </p:sp>
    </p:spTree>
    <p:extLst>
      <p:ext uri="{BB962C8B-B14F-4D97-AF65-F5344CB8AC3E}">
        <p14:creationId xmlns:p14="http://schemas.microsoft.com/office/powerpoint/2010/main" val="2762827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D852675-8EFD-E817-6A8E-ACBB92F778D3}"/>
                  </a:ext>
                </a:extLst>
              </p:cNvPr>
              <p:cNvSpPr>
                <a:spLocks noGrp="1"/>
              </p:cNvSpPr>
              <p:nvPr>
                <p:ph idx="1"/>
              </p:nvPr>
            </p:nvSpPr>
            <p:spPr/>
            <p:txBody>
              <a:bodyPr/>
              <a:lstStyle/>
              <a:p>
                <a:pPr marL="0" indent="0">
                  <a:buNone/>
                </a:pPr>
                <a:r>
                  <a:rPr lang="en-US" dirty="0"/>
                  <a:t>Ideal job, with "Job Nature" is pure function</a:t>
                </a:r>
              </a:p>
              <a:p>
                <a:pPr marL="0" indent="0">
                  <a:buNone/>
                </a:pPr>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𝐼𝑛𝑝𝑢𝑡</m:t>
                      </m:r>
                      <m:r>
                        <a:rPr lang="en-US" b="0" i="1" smtClean="0">
                          <a:latin typeface="Cambria Math" panose="02040503050406030204" pitchFamily="18" charset="0"/>
                        </a:rPr>
                        <m:t>)</m:t>
                      </m:r>
                    </m:oMath>
                  </m:oMathPara>
                </a14:m>
                <a:endParaRPr lang="en-US" dirty="0"/>
              </a:p>
              <a:p>
                <a:pPr marL="0" indent="0">
                  <a:buNone/>
                </a:pPr>
                <a:r>
                  <a:rPr lang="en-US" dirty="0"/>
                  <a:t>Completely described by submit file</a:t>
                </a:r>
                <a:br>
                  <a:rPr lang="en-US" dirty="0"/>
                </a:br>
                <a:r>
                  <a:rPr lang="en-US" dirty="0"/>
                  <a:t>No side effects</a:t>
                </a:r>
              </a:p>
              <a:p>
                <a:pPr marL="0" indent="0">
                  <a:buNone/>
                </a:pPr>
                <a:br>
                  <a:rPr lang="en-US" dirty="0"/>
                </a:br>
                <a:r>
                  <a:rPr lang="en-US" dirty="0"/>
                  <a:t>…But we don't live in a perfect world</a:t>
                </a:r>
              </a:p>
            </p:txBody>
          </p:sp>
        </mc:Choice>
        <mc:Fallback xmlns="">
          <p:sp>
            <p:nvSpPr>
              <p:cNvPr id="2" name="Content Placeholder 1">
                <a:extLst>
                  <a:ext uri="{FF2B5EF4-FFF2-40B4-BE49-F238E27FC236}">
                    <a16:creationId xmlns:a16="http://schemas.microsoft.com/office/drawing/2014/main" id="{3D852675-8EFD-E817-6A8E-ACBB92F778D3}"/>
                  </a:ext>
                </a:extLst>
              </p:cNvPr>
              <p:cNvSpPr>
                <a:spLocks noGrp="1" noRot="1" noChangeAspect="1" noMove="1" noResize="1" noEditPoints="1" noAdjustHandles="1" noChangeArrowheads="1" noChangeShapeType="1" noTextEdit="1"/>
              </p:cNvSpPr>
              <p:nvPr>
                <p:ph idx="1"/>
              </p:nvPr>
            </p:nvSpPr>
            <p:spPr>
              <a:blipFill>
                <a:blip r:embed="rId2"/>
                <a:stretch>
                  <a:fillRect l="-1887" t="-2500" b="-2615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89B3C74-74C9-61A4-7F48-6EF36BFAFDE8}"/>
              </a:ext>
            </a:extLst>
          </p:cNvPr>
          <p:cNvSpPr>
            <a:spLocks noGrp="1"/>
          </p:cNvSpPr>
          <p:nvPr>
            <p:ph type="title"/>
          </p:nvPr>
        </p:nvSpPr>
        <p:spPr/>
        <p:txBody>
          <a:bodyPr/>
          <a:lstStyle/>
          <a:p>
            <a:r>
              <a:rPr lang="en-US" dirty="0"/>
              <a:t>The Ideal </a:t>
            </a:r>
            <a:r>
              <a:rPr lang="en-US" dirty="0" err="1"/>
              <a:t>Thoughput</a:t>
            </a:r>
            <a:r>
              <a:rPr lang="en-US" dirty="0"/>
              <a:t> Job</a:t>
            </a:r>
          </a:p>
        </p:txBody>
      </p:sp>
    </p:spTree>
    <p:extLst>
      <p:ext uri="{BB962C8B-B14F-4D97-AF65-F5344CB8AC3E}">
        <p14:creationId xmlns:p14="http://schemas.microsoft.com/office/powerpoint/2010/main" val="742164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17CC75-3466-E834-083F-FC48AA79F869}"/>
              </a:ext>
            </a:extLst>
          </p:cNvPr>
          <p:cNvSpPr>
            <a:spLocks noGrp="1"/>
          </p:cNvSpPr>
          <p:nvPr>
            <p:ph idx="1"/>
          </p:nvPr>
        </p:nvSpPr>
        <p:spPr/>
        <p:txBody>
          <a:bodyPr/>
          <a:lstStyle/>
          <a:p>
            <a:pPr marL="0" indent="0">
              <a:buNone/>
            </a:pPr>
            <a:r>
              <a:rPr lang="en-US" dirty="0"/>
              <a:t>Genetic Search</a:t>
            </a:r>
          </a:p>
          <a:p>
            <a:pPr marL="0" indent="0">
              <a:buNone/>
            </a:pPr>
            <a:r>
              <a:rPr lang="en-US" dirty="0"/>
              <a:t>Monte-Carlo simulation</a:t>
            </a:r>
          </a:p>
          <a:p>
            <a:pPr lvl="2"/>
            <a:r>
              <a:rPr lang="en-US" dirty="0"/>
              <a:t>(careful with random seeds)</a:t>
            </a:r>
          </a:p>
          <a:p>
            <a:pPr marL="0" indent="0">
              <a:buNone/>
            </a:pPr>
            <a:r>
              <a:rPr lang="en-US" dirty="0"/>
              <a:t>Compression of large input</a:t>
            </a:r>
          </a:p>
        </p:txBody>
      </p:sp>
      <p:sp>
        <p:nvSpPr>
          <p:cNvPr id="3" name="Title 2">
            <a:extLst>
              <a:ext uri="{FF2B5EF4-FFF2-40B4-BE49-F238E27FC236}">
                <a16:creationId xmlns:a16="http://schemas.microsoft.com/office/drawing/2014/main" id="{4BB3A6A6-750B-C69C-C7F0-3E2416344C89}"/>
              </a:ext>
            </a:extLst>
          </p:cNvPr>
          <p:cNvSpPr>
            <a:spLocks noGrp="1"/>
          </p:cNvSpPr>
          <p:nvPr>
            <p:ph type="title"/>
          </p:nvPr>
        </p:nvSpPr>
        <p:spPr/>
        <p:txBody>
          <a:bodyPr/>
          <a:lstStyle/>
          <a:p>
            <a:r>
              <a:rPr lang="en-US" dirty="0"/>
              <a:t>Things like an ideal Job?</a:t>
            </a:r>
          </a:p>
        </p:txBody>
      </p:sp>
    </p:spTree>
    <p:extLst>
      <p:ext uri="{BB962C8B-B14F-4D97-AF65-F5344CB8AC3E}">
        <p14:creationId xmlns:p14="http://schemas.microsoft.com/office/powerpoint/2010/main" val="3437712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FC2D23-EA23-E2F5-4AE6-2B58A90618F4}"/>
              </a:ext>
            </a:extLst>
          </p:cNvPr>
          <p:cNvSpPr>
            <a:spLocks noGrp="1"/>
          </p:cNvSpPr>
          <p:nvPr>
            <p:ph idx="1"/>
          </p:nvPr>
        </p:nvSpPr>
        <p:spPr/>
        <p:txBody>
          <a:bodyPr/>
          <a:lstStyle/>
          <a:p>
            <a:r>
              <a:rPr lang="en-US" dirty="0"/>
              <a:t>Web server</a:t>
            </a:r>
          </a:p>
          <a:p>
            <a:r>
              <a:rPr lang="en-US" dirty="0"/>
              <a:t>Database</a:t>
            </a:r>
          </a:p>
          <a:p>
            <a:r>
              <a:rPr lang="en-US" dirty="0"/>
              <a:t>Interactive job</a:t>
            </a:r>
          </a:p>
        </p:txBody>
      </p:sp>
      <p:sp>
        <p:nvSpPr>
          <p:cNvPr id="3" name="Title 2">
            <a:extLst>
              <a:ext uri="{FF2B5EF4-FFF2-40B4-BE49-F238E27FC236}">
                <a16:creationId xmlns:a16="http://schemas.microsoft.com/office/drawing/2014/main" id="{9D79460C-0CB6-ACDF-823C-1A563E00ECBB}"/>
              </a:ext>
            </a:extLst>
          </p:cNvPr>
          <p:cNvSpPr>
            <a:spLocks noGrp="1"/>
          </p:cNvSpPr>
          <p:nvPr>
            <p:ph type="title"/>
          </p:nvPr>
        </p:nvSpPr>
        <p:spPr>
          <a:xfrm>
            <a:off x="0" y="270270"/>
            <a:ext cx="9144000" cy="685800"/>
          </a:xfrm>
        </p:spPr>
        <p:txBody>
          <a:bodyPr/>
          <a:lstStyle/>
          <a:p>
            <a:r>
              <a:rPr lang="en-US" dirty="0"/>
              <a:t>What is not ideal Job?</a:t>
            </a:r>
          </a:p>
        </p:txBody>
      </p:sp>
    </p:spTree>
    <p:extLst>
      <p:ext uri="{BB962C8B-B14F-4D97-AF65-F5344CB8AC3E}">
        <p14:creationId xmlns:p14="http://schemas.microsoft.com/office/powerpoint/2010/main" val="3056329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6E3CED-07FD-1A4A-58DF-194AC587A54C}"/>
              </a:ext>
            </a:extLst>
          </p:cNvPr>
          <p:cNvSpPr>
            <a:spLocks noGrp="1"/>
          </p:cNvSpPr>
          <p:nvPr>
            <p:ph idx="1"/>
          </p:nvPr>
        </p:nvSpPr>
        <p:spPr>
          <a:solidFill>
            <a:schemeClr val="tx1"/>
          </a:solidFill>
        </p:spPr>
        <p:txBody>
          <a:bodyPr/>
          <a:lstStyle/>
          <a:p>
            <a:pPr marL="0" indent="0">
              <a:buNone/>
            </a:pPr>
            <a:r>
              <a:rPr lang="en-US" sz="2800" dirty="0">
                <a:solidFill>
                  <a:schemeClr val="bg2"/>
                </a:solidFill>
                <a:latin typeface="Courier New" panose="02070309020205020404" pitchFamily="49" charset="0"/>
                <a:cs typeface="Courier New" panose="02070309020205020404" pitchFamily="49" charset="0"/>
              </a:rPr>
              <a:t>$ </a:t>
            </a:r>
            <a:r>
              <a:rPr lang="en-US" sz="2800" dirty="0" err="1">
                <a:solidFill>
                  <a:schemeClr val="bg2"/>
                </a:solidFill>
                <a:latin typeface="Courier New" panose="02070309020205020404" pitchFamily="49" charset="0"/>
                <a:cs typeface="Courier New" panose="02070309020205020404" pitchFamily="49" charset="0"/>
              </a:rPr>
              <a:t>my_program</a:t>
            </a:r>
            <a:r>
              <a:rPr lang="en-US" sz="2800" dirty="0">
                <a:solidFill>
                  <a:schemeClr val="bg2"/>
                </a:solidFill>
                <a:latin typeface="Courier New" panose="02070309020205020404" pitchFamily="49" charset="0"/>
                <a:cs typeface="Courier New" panose="02070309020205020404" pitchFamily="49" charset="0"/>
              </a:rPr>
              <a:t> </a:t>
            </a:r>
            <a:r>
              <a:rPr lang="en-US" sz="2800" dirty="0" err="1">
                <a:solidFill>
                  <a:schemeClr val="bg2"/>
                </a:solidFill>
                <a:latin typeface="Courier New" panose="02070309020205020404" pitchFamily="49" charset="0"/>
                <a:cs typeface="Courier New" panose="02070309020205020404" pitchFamily="49" charset="0"/>
              </a:rPr>
              <a:t>common_input</a:t>
            </a:r>
            <a:r>
              <a:rPr lang="en-US" sz="2800" dirty="0">
                <a:solidFill>
                  <a:schemeClr val="bg2"/>
                </a:solidFill>
                <a:latin typeface="Courier New" panose="02070309020205020404" pitchFamily="49" charset="0"/>
                <a:cs typeface="Courier New" panose="02070309020205020404" pitchFamily="49" charset="0"/>
              </a:rPr>
              <a:t> arg1</a:t>
            </a:r>
          </a:p>
          <a:p>
            <a:pPr marL="0" indent="0">
              <a:buNone/>
            </a:pPr>
            <a:r>
              <a:rPr lang="en-US" sz="2800" dirty="0">
                <a:solidFill>
                  <a:schemeClr val="bg2"/>
                </a:solidFill>
                <a:latin typeface="Courier New" panose="02070309020205020404" pitchFamily="49" charset="0"/>
                <a:cs typeface="Courier New" panose="02070309020205020404" pitchFamily="49" charset="0"/>
              </a:rPr>
              <a:t>$ </a:t>
            </a:r>
            <a:r>
              <a:rPr lang="en-US" sz="2800" dirty="0" err="1">
                <a:solidFill>
                  <a:schemeClr val="bg2"/>
                </a:solidFill>
                <a:latin typeface="Courier New" panose="02070309020205020404" pitchFamily="49" charset="0"/>
                <a:cs typeface="Courier New" panose="02070309020205020404" pitchFamily="49" charset="0"/>
              </a:rPr>
              <a:t>my_program</a:t>
            </a:r>
            <a:r>
              <a:rPr lang="en-US" sz="2800" dirty="0">
                <a:solidFill>
                  <a:schemeClr val="bg2"/>
                </a:solidFill>
                <a:latin typeface="Courier New" panose="02070309020205020404" pitchFamily="49" charset="0"/>
                <a:cs typeface="Courier New" panose="02070309020205020404" pitchFamily="49" charset="0"/>
              </a:rPr>
              <a:t> </a:t>
            </a:r>
            <a:r>
              <a:rPr lang="en-US" sz="2800" dirty="0" err="1">
                <a:solidFill>
                  <a:schemeClr val="bg2"/>
                </a:solidFill>
                <a:latin typeface="Courier New" panose="02070309020205020404" pitchFamily="49" charset="0"/>
                <a:cs typeface="Courier New" panose="02070309020205020404" pitchFamily="49" charset="0"/>
              </a:rPr>
              <a:t>common_input</a:t>
            </a:r>
            <a:r>
              <a:rPr lang="en-US" sz="2800" dirty="0">
                <a:solidFill>
                  <a:schemeClr val="bg2"/>
                </a:solidFill>
                <a:latin typeface="Courier New" panose="02070309020205020404" pitchFamily="49" charset="0"/>
                <a:cs typeface="Courier New" panose="02070309020205020404" pitchFamily="49" charset="0"/>
              </a:rPr>
              <a:t> arg2</a:t>
            </a:r>
            <a:br>
              <a:rPr lang="en-US" sz="2800" dirty="0">
                <a:solidFill>
                  <a:schemeClr val="bg2"/>
                </a:solidFill>
                <a:latin typeface="Courier New" panose="02070309020205020404" pitchFamily="49" charset="0"/>
                <a:cs typeface="Courier New" panose="02070309020205020404" pitchFamily="49" charset="0"/>
              </a:rPr>
            </a:br>
            <a:r>
              <a:rPr lang="en-US" sz="2800" dirty="0">
                <a:solidFill>
                  <a:schemeClr val="bg2"/>
                </a:solidFill>
                <a:latin typeface="Courier New" panose="02070309020205020404" pitchFamily="49" charset="0"/>
                <a:cs typeface="Courier New" panose="02070309020205020404" pitchFamily="49" charset="0"/>
              </a:rPr>
              <a:t>$ </a:t>
            </a:r>
            <a:r>
              <a:rPr lang="en-US" sz="2800" dirty="0" err="1">
                <a:solidFill>
                  <a:schemeClr val="bg2"/>
                </a:solidFill>
                <a:latin typeface="Courier New" panose="02070309020205020404" pitchFamily="49" charset="0"/>
                <a:cs typeface="Courier New" panose="02070309020205020404" pitchFamily="49" charset="0"/>
              </a:rPr>
              <a:t>my_program</a:t>
            </a:r>
            <a:r>
              <a:rPr lang="en-US" sz="2800" dirty="0">
                <a:solidFill>
                  <a:schemeClr val="bg2"/>
                </a:solidFill>
                <a:latin typeface="Courier New" panose="02070309020205020404" pitchFamily="49" charset="0"/>
                <a:cs typeface="Courier New" panose="02070309020205020404" pitchFamily="49" charset="0"/>
              </a:rPr>
              <a:t> </a:t>
            </a:r>
            <a:r>
              <a:rPr lang="en-US" sz="2800" dirty="0" err="1">
                <a:solidFill>
                  <a:schemeClr val="bg2"/>
                </a:solidFill>
                <a:latin typeface="Courier New" panose="02070309020205020404" pitchFamily="49" charset="0"/>
                <a:cs typeface="Courier New" panose="02070309020205020404" pitchFamily="49" charset="0"/>
              </a:rPr>
              <a:t>common_input</a:t>
            </a:r>
            <a:r>
              <a:rPr lang="en-US" sz="2800" dirty="0">
                <a:solidFill>
                  <a:schemeClr val="bg2"/>
                </a:solidFill>
                <a:latin typeface="Courier New" panose="02070309020205020404" pitchFamily="49" charset="0"/>
                <a:cs typeface="Courier New" panose="02070309020205020404" pitchFamily="49" charset="0"/>
              </a:rPr>
              <a:t> arg3</a:t>
            </a:r>
          </a:p>
          <a:p>
            <a:pPr marL="0" indent="0">
              <a:buNone/>
            </a:pPr>
            <a:r>
              <a:rPr lang="en-US" sz="2800" dirty="0">
                <a:solidFill>
                  <a:schemeClr val="bg2"/>
                </a:solidFill>
                <a:latin typeface="Courier New" panose="02070309020205020404" pitchFamily="49" charset="0"/>
                <a:cs typeface="Courier New" panose="02070309020205020404" pitchFamily="49" charset="0"/>
              </a:rPr>
              <a:t>…</a:t>
            </a:r>
          </a:p>
        </p:txBody>
      </p:sp>
      <p:sp>
        <p:nvSpPr>
          <p:cNvPr id="3" name="Title 2">
            <a:extLst>
              <a:ext uri="{FF2B5EF4-FFF2-40B4-BE49-F238E27FC236}">
                <a16:creationId xmlns:a16="http://schemas.microsoft.com/office/drawing/2014/main" id="{7B381EDE-4E84-C870-6A04-3D1174BAD775}"/>
              </a:ext>
            </a:extLst>
          </p:cNvPr>
          <p:cNvSpPr>
            <a:spLocks noGrp="1"/>
          </p:cNvSpPr>
          <p:nvPr>
            <p:ph type="title"/>
          </p:nvPr>
        </p:nvSpPr>
        <p:spPr/>
        <p:txBody>
          <a:bodyPr/>
          <a:lstStyle/>
          <a:p>
            <a:r>
              <a:rPr lang="en-US" dirty="0"/>
              <a:t>In Practice…</a:t>
            </a:r>
          </a:p>
        </p:txBody>
      </p:sp>
    </p:spTree>
    <p:extLst>
      <p:ext uri="{BB962C8B-B14F-4D97-AF65-F5344CB8AC3E}">
        <p14:creationId xmlns:p14="http://schemas.microsoft.com/office/powerpoint/2010/main" val="2140494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7BD677-B97D-66DF-F8F3-235FF301E396}"/>
              </a:ext>
            </a:extLst>
          </p:cNvPr>
          <p:cNvSpPr>
            <a:spLocks noGrp="1"/>
          </p:cNvSpPr>
          <p:nvPr>
            <p:ph idx="1"/>
          </p:nvPr>
        </p:nvSpPr>
        <p:spPr/>
        <p:txBody>
          <a:bodyPr/>
          <a:lstStyle/>
          <a:p>
            <a:pPr marL="0" indent="0">
              <a:buNone/>
            </a:pPr>
            <a:r>
              <a:rPr lang="en-US" dirty="0"/>
              <a:t>Worker nodes might not look like laptop…</a:t>
            </a:r>
            <a:br>
              <a:rPr lang="en-US" dirty="0"/>
            </a:br>
            <a:r>
              <a:rPr lang="en-US" dirty="0"/>
              <a:t>Need to tell </a:t>
            </a:r>
            <a:r>
              <a:rPr lang="en-US" dirty="0" err="1"/>
              <a:t>HTCondor</a:t>
            </a:r>
            <a:r>
              <a:rPr lang="en-US" dirty="0"/>
              <a:t> at least:</a:t>
            </a:r>
          </a:p>
          <a:p>
            <a:pPr marL="0" indent="0">
              <a:buNone/>
            </a:pPr>
            <a:r>
              <a:rPr lang="en-US" dirty="0"/>
              <a:t>	- memory needed</a:t>
            </a:r>
            <a:br>
              <a:rPr lang="en-US" dirty="0"/>
            </a:br>
            <a:r>
              <a:rPr lang="en-US" dirty="0"/>
              <a:t> 	- number of </a:t>
            </a:r>
            <a:r>
              <a:rPr lang="en-US" dirty="0" err="1"/>
              <a:t>cpus</a:t>
            </a:r>
            <a:r>
              <a:rPr lang="en-US" dirty="0"/>
              <a:t> needed</a:t>
            </a:r>
            <a:br>
              <a:rPr lang="en-US" dirty="0"/>
            </a:br>
            <a:r>
              <a:rPr lang="en-US" dirty="0"/>
              <a:t>        - scratch disk space needed</a:t>
            </a:r>
            <a:br>
              <a:rPr lang="en-US" dirty="0"/>
            </a:br>
            <a:r>
              <a:rPr lang="en-US" dirty="0"/>
              <a:t>So it can find the right machines for you</a:t>
            </a:r>
          </a:p>
        </p:txBody>
      </p:sp>
      <p:sp>
        <p:nvSpPr>
          <p:cNvPr id="3" name="Title 2">
            <a:extLst>
              <a:ext uri="{FF2B5EF4-FFF2-40B4-BE49-F238E27FC236}">
                <a16:creationId xmlns:a16="http://schemas.microsoft.com/office/drawing/2014/main" id="{FD3BB5FE-AF09-070F-5A73-555159F299E2}"/>
              </a:ext>
            </a:extLst>
          </p:cNvPr>
          <p:cNvSpPr>
            <a:spLocks noGrp="1"/>
          </p:cNvSpPr>
          <p:nvPr>
            <p:ph type="title"/>
          </p:nvPr>
        </p:nvSpPr>
        <p:spPr/>
        <p:txBody>
          <a:bodyPr/>
          <a:lstStyle/>
          <a:p>
            <a:r>
              <a:rPr lang="en-US" dirty="0"/>
              <a:t>Heterogenous Workers..</a:t>
            </a:r>
          </a:p>
        </p:txBody>
      </p:sp>
      <p:pic>
        <p:nvPicPr>
          <p:cNvPr id="4" name="Picture 3">
            <a:extLst>
              <a:ext uri="{FF2B5EF4-FFF2-40B4-BE49-F238E27FC236}">
                <a16:creationId xmlns:a16="http://schemas.microsoft.com/office/drawing/2014/main" id="{5313E4BE-5B1C-A753-8419-EBEFD81B1ECA}"/>
              </a:ext>
            </a:extLst>
          </p:cNvPr>
          <p:cNvPicPr>
            <a:picLocks noChangeAspect="1"/>
          </p:cNvPicPr>
          <p:nvPr/>
        </p:nvPicPr>
        <p:blipFill>
          <a:blip r:embed="rId2"/>
          <a:stretch>
            <a:fillRect/>
          </a:stretch>
        </p:blipFill>
        <p:spPr>
          <a:xfrm>
            <a:off x="2013325" y="3970784"/>
            <a:ext cx="5017337" cy="1095278"/>
          </a:xfrm>
          <a:prstGeom prst="rect">
            <a:avLst/>
          </a:prstGeom>
        </p:spPr>
      </p:pic>
    </p:spTree>
    <p:extLst>
      <p:ext uri="{BB962C8B-B14F-4D97-AF65-F5344CB8AC3E}">
        <p14:creationId xmlns:p14="http://schemas.microsoft.com/office/powerpoint/2010/main" val="3495800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1E488-342A-A2D9-0265-062794F426B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7FB185-7855-C759-72D5-C5068E13907B}"/>
              </a:ext>
            </a:extLst>
          </p:cNvPr>
          <p:cNvSpPr>
            <a:spLocks noGrp="1"/>
          </p:cNvSpPr>
          <p:nvPr>
            <p:ph idx="1"/>
          </p:nvPr>
        </p:nvSpPr>
        <p:spPr/>
        <p:txBody>
          <a:bodyPr/>
          <a:lstStyle/>
          <a:p>
            <a:pPr marL="0" indent="0">
              <a:buNone/>
            </a:pPr>
            <a:r>
              <a:rPr lang="en-US" dirty="0"/>
              <a:t>To run on as many machines as possible,</a:t>
            </a:r>
          </a:p>
          <a:p>
            <a:pPr marL="0" indent="0">
              <a:buNone/>
            </a:pPr>
            <a:r>
              <a:rPr lang="en-US" dirty="0"/>
              <a:t>Cannot just assume shared fs</a:t>
            </a:r>
          </a:p>
          <a:p>
            <a:pPr marL="0" indent="0">
              <a:buNone/>
            </a:pPr>
            <a:br>
              <a:rPr lang="en-US" dirty="0"/>
            </a:br>
            <a:r>
              <a:rPr lang="en-US" dirty="0"/>
              <a:t>Implies we need to declare our used file</a:t>
            </a:r>
          </a:p>
        </p:txBody>
      </p:sp>
      <p:sp>
        <p:nvSpPr>
          <p:cNvPr id="3" name="Title 2">
            <a:extLst>
              <a:ext uri="{FF2B5EF4-FFF2-40B4-BE49-F238E27FC236}">
                <a16:creationId xmlns:a16="http://schemas.microsoft.com/office/drawing/2014/main" id="{218622E0-303C-B37B-15C3-423833B078DD}"/>
              </a:ext>
            </a:extLst>
          </p:cNvPr>
          <p:cNvSpPr>
            <a:spLocks noGrp="1"/>
          </p:cNvSpPr>
          <p:nvPr>
            <p:ph type="title"/>
          </p:nvPr>
        </p:nvSpPr>
        <p:spPr/>
        <p:txBody>
          <a:bodyPr/>
          <a:lstStyle/>
          <a:p>
            <a:r>
              <a:rPr lang="en-US" dirty="0"/>
              <a:t>Heterogenous Filesystems..</a:t>
            </a:r>
          </a:p>
        </p:txBody>
      </p:sp>
      <p:pic>
        <p:nvPicPr>
          <p:cNvPr id="4" name="Picture 3">
            <a:extLst>
              <a:ext uri="{FF2B5EF4-FFF2-40B4-BE49-F238E27FC236}">
                <a16:creationId xmlns:a16="http://schemas.microsoft.com/office/drawing/2014/main" id="{ADFEBAF6-3188-B368-BDAD-8F44218EB3B5}"/>
              </a:ext>
            </a:extLst>
          </p:cNvPr>
          <p:cNvPicPr>
            <a:picLocks noChangeAspect="1"/>
          </p:cNvPicPr>
          <p:nvPr/>
        </p:nvPicPr>
        <p:blipFill>
          <a:blip r:embed="rId2"/>
          <a:stretch>
            <a:fillRect/>
          </a:stretch>
        </p:blipFill>
        <p:spPr>
          <a:xfrm>
            <a:off x="2013325" y="3970784"/>
            <a:ext cx="5017337" cy="1095278"/>
          </a:xfrm>
          <a:prstGeom prst="rect">
            <a:avLst/>
          </a:prstGeom>
        </p:spPr>
      </p:pic>
    </p:spTree>
    <p:extLst>
      <p:ext uri="{BB962C8B-B14F-4D97-AF65-F5344CB8AC3E}">
        <p14:creationId xmlns:p14="http://schemas.microsoft.com/office/powerpoint/2010/main" val="2368818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7EBFE-069F-9FE6-F883-060740A9E17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E61160-08E3-A8D0-033D-DC6B4B3DEA30}"/>
              </a:ext>
            </a:extLst>
          </p:cNvPr>
          <p:cNvSpPr>
            <a:spLocks noGrp="1"/>
          </p:cNvSpPr>
          <p:nvPr>
            <p:ph idx="1"/>
          </p:nvPr>
        </p:nvSpPr>
        <p:spPr>
          <a:solidFill>
            <a:schemeClr val="tx1"/>
          </a:solidFill>
        </p:spPr>
        <p:txBody>
          <a:bodyPr/>
          <a:lstStyle/>
          <a:p>
            <a:pPr marL="0" indent="0">
              <a:buNone/>
            </a:pPr>
            <a:r>
              <a:rPr lang="en-US" sz="2800" dirty="0">
                <a:solidFill>
                  <a:schemeClr val="bg2"/>
                </a:solidFill>
                <a:latin typeface="Courier New" panose="02070309020205020404" pitchFamily="49" charset="0"/>
                <a:cs typeface="Courier New" panose="02070309020205020404" pitchFamily="49" charset="0"/>
              </a:rPr>
              <a:t>$ </a:t>
            </a:r>
            <a:r>
              <a:rPr lang="en-US" sz="2800" dirty="0" err="1">
                <a:solidFill>
                  <a:schemeClr val="bg2"/>
                </a:solidFill>
                <a:latin typeface="Courier New" panose="02070309020205020404" pitchFamily="49" charset="0"/>
                <a:cs typeface="Courier New" panose="02070309020205020404" pitchFamily="49" charset="0"/>
              </a:rPr>
              <a:t>my_program</a:t>
            </a:r>
            <a:r>
              <a:rPr lang="en-US" sz="2800" dirty="0">
                <a:solidFill>
                  <a:schemeClr val="bg2"/>
                </a:solidFill>
                <a:latin typeface="Courier New" panose="02070309020205020404" pitchFamily="49" charset="0"/>
                <a:cs typeface="Courier New" panose="02070309020205020404" pitchFamily="49" charset="0"/>
              </a:rPr>
              <a:t> </a:t>
            </a:r>
            <a:r>
              <a:rPr lang="en-US" sz="2800" dirty="0" err="1">
                <a:solidFill>
                  <a:schemeClr val="bg2"/>
                </a:solidFill>
                <a:latin typeface="Courier New" panose="02070309020205020404" pitchFamily="49" charset="0"/>
                <a:cs typeface="Courier New" panose="02070309020205020404" pitchFamily="49" charset="0"/>
              </a:rPr>
              <a:t>common_input</a:t>
            </a:r>
            <a:r>
              <a:rPr lang="en-US" sz="2800" dirty="0">
                <a:solidFill>
                  <a:schemeClr val="bg2"/>
                </a:solidFill>
                <a:latin typeface="Courier New" panose="02070309020205020404" pitchFamily="49" charset="0"/>
                <a:cs typeface="Courier New" panose="02070309020205020404" pitchFamily="49" charset="0"/>
              </a:rPr>
              <a:t> arg1</a:t>
            </a:r>
          </a:p>
          <a:p>
            <a:pPr marL="0" indent="0">
              <a:buNone/>
            </a:pPr>
            <a:r>
              <a:rPr lang="en-US" sz="2800" dirty="0">
                <a:solidFill>
                  <a:schemeClr val="bg2"/>
                </a:solidFill>
                <a:latin typeface="Courier New" panose="02070309020205020404" pitchFamily="49" charset="0"/>
                <a:cs typeface="Courier New" panose="02070309020205020404" pitchFamily="49" charset="0"/>
              </a:rPr>
              <a:t>$ </a:t>
            </a:r>
            <a:r>
              <a:rPr lang="en-US" sz="2800" dirty="0" err="1">
                <a:solidFill>
                  <a:schemeClr val="bg2"/>
                </a:solidFill>
                <a:latin typeface="Courier New" panose="02070309020205020404" pitchFamily="49" charset="0"/>
                <a:cs typeface="Courier New" panose="02070309020205020404" pitchFamily="49" charset="0"/>
              </a:rPr>
              <a:t>my_program</a:t>
            </a:r>
            <a:r>
              <a:rPr lang="en-US" sz="2800" dirty="0">
                <a:solidFill>
                  <a:schemeClr val="bg2"/>
                </a:solidFill>
                <a:latin typeface="Courier New" panose="02070309020205020404" pitchFamily="49" charset="0"/>
                <a:cs typeface="Courier New" panose="02070309020205020404" pitchFamily="49" charset="0"/>
              </a:rPr>
              <a:t> </a:t>
            </a:r>
            <a:r>
              <a:rPr lang="en-US" sz="2800" dirty="0" err="1">
                <a:solidFill>
                  <a:schemeClr val="bg2"/>
                </a:solidFill>
                <a:latin typeface="Courier New" panose="02070309020205020404" pitchFamily="49" charset="0"/>
                <a:cs typeface="Courier New" panose="02070309020205020404" pitchFamily="49" charset="0"/>
              </a:rPr>
              <a:t>common_input</a:t>
            </a:r>
            <a:r>
              <a:rPr lang="en-US" sz="2800" dirty="0">
                <a:solidFill>
                  <a:schemeClr val="bg2"/>
                </a:solidFill>
                <a:latin typeface="Courier New" panose="02070309020205020404" pitchFamily="49" charset="0"/>
                <a:cs typeface="Courier New" panose="02070309020205020404" pitchFamily="49" charset="0"/>
              </a:rPr>
              <a:t> arg2</a:t>
            </a:r>
            <a:br>
              <a:rPr lang="en-US" sz="2800" dirty="0">
                <a:solidFill>
                  <a:schemeClr val="bg2"/>
                </a:solidFill>
                <a:latin typeface="Courier New" panose="02070309020205020404" pitchFamily="49" charset="0"/>
                <a:cs typeface="Courier New" panose="02070309020205020404" pitchFamily="49" charset="0"/>
              </a:rPr>
            </a:br>
            <a:r>
              <a:rPr lang="en-US" sz="2800" dirty="0">
                <a:solidFill>
                  <a:schemeClr val="bg2"/>
                </a:solidFill>
                <a:latin typeface="Courier New" panose="02070309020205020404" pitchFamily="49" charset="0"/>
                <a:cs typeface="Courier New" panose="02070309020205020404" pitchFamily="49" charset="0"/>
              </a:rPr>
              <a:t>$ </a:t>
            </a:r>
            <a:r>
              <a:rPr lang="en-US" sz="2800" dirty="0" err="1">
                <a:solidFill>
                  <a:schemeClr val="bg2"/>
                </a:solidFill>
                <a:latin typeface="Courier New" panose="02070309020205020404" pitchFamily="49" charset="0"/>
                <a:cs typeface="Courier New" panose="02070309020205020404" pitchFamily="49" charset="0"/>
              </a:rPr>
              <a:t>my_program</a:t>
            </a:r>
            <a:r>
              <a:rPr lang="en-US" sz="2800" dirty="0">
                <a:solidFill>
                  <a:schemeClr val="bg2"/>
                </a:solidFill>
                <a:latin typeface="Courier New" panose="02070309020205020404" pitchFamily="49" charset="0"/>
                <a:cs typeface="Courier New" panose="02070309020205020404" pitchFamily="49" charset="0"/>
              </a:rPr>
              <a:t> </a:t>
            </a:r>
            <a:r>
              <a:rPr lang="en-US" sz="2800" dirty="0" err="1">
                <a:solidFill>
                  <a:schemeClr val="bg2"/>
                </a:solidFill>
                <a:latin typeface="Courier New" panose="02070309020205020404" pitchFamily="49" charset="0"/>
                <a:cs typeface="Courier New" panose="02070309020205020404" pitchFamily="49" charset="0"/>
              </a:rPr>
              <a:t>common_input</a:t>
            </a:r>
            <a:r>
              <a:rPr lang="en-US" sz="2800" dirty="0">
                <a:solidFill>
                  <a:schemeClr val="bg2"/>
                </a:solidFill>
                <a:latin typeface="Courier New" panose="02070309020205020404" pitchFamily="49" charset="0"/>
                <a:cs typeface="Courier New" panose="02070309020205020404" pitchFamily="49" charset="0"/>
              </a:rPr>
              <a:t> arg3</a:t>
            </a:r>
          </a:p>
          <a:p>
            <a:pPr marL="0" indent="0">
              <a:buNone/>
            </a:pPr>
            <a:r>
              <a:rPr lang="en-US" sz="2800" dirty="0">
                <a:solidFill>
                  <a:schemeClr val="bg2"/>
                </a:solidFill>
                <a:latin typeface="Courier New" panose="02070309020205020404" pitchFamily="49" charset="0"/>
                <a:cs typeface="Courier New" panose="02070309020205020404" pitchFamily="49" charset="0"/>
              </a:rPr>
              <a:t>…</a:t>
            </a:r>
          </a:p>
        </p:txBody>
      </p:sp>
      <p:sp>
        <p:nvSpPr>
          <p:cNvPr id="3" name="Title 2">
            <a:extLst>
              <a:ext uri="{FF2B5EF4-FFF2-40B4-BE49-F238E27FC236}">
                <a16:creationId xmlns:a16="http://schemas.microsoft.com/office/drawing/2014/main" id="{20C5EF5A-3DF8-8A6C-53B7-E95DE35DD867}"/>
              </a:ext>
            </a:extLst>
          </p:cNvPr>
          <p:cNvSpPr>
            <a:spLocks noGrp="1"/>
          </p:cNvSpPr>
          <p:nvPr>
            <p:ph type="title"/>
          </p:nvPr>
        </p:nvSpPr>
        <p:spPr/>
        <p:txBody>
          <a:bodyPr/>
          <a:lstStyle/>
          <a:p>
            <a:r>
              <a:rPr lang="en-US" dirty="0"/>
              <a:t>From shell…</a:t>
            </a:r>
          </a:p>
        </p:txBody>
      </p:sp>
    </p:spTree>
    <p:extLst>
      <p:ext uri="{BB962C8B-B14F-4D97-AF65-F5344CB8AC3E}">
        <p14:creationId xmlns:p14="http://schemas.microsoft.com/office/powerpoint/2010/main" val="2215765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C8987-3F61-3695-6D4B-0393D58D9C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08CBEA-1174-06AA-0E20-D702889FE6D1}"/>
              </a:ext>
            </a:extLst>
          </p:cNvPr>
          <p:cNvSpPr>
            <a:spLocks noGrp="1"/>
          </p:cNvSpPr>
          <p:nvPr>
            <p:ph type="title"/>
          </p:nvPr>
        </p:nvSpPr>
        <p:spPr/>
        <p:txBody>
          <a:bodyPr/>
          <a:lstStyle/>
          <a:p>
            <a:r>
              <a:rPr lang="en-US" dirty="0"/>
              <a:t>…to submit description</a:t>
            </a:r>
          </a:p>
        </p:txBody>
      </p:sp>
      <p:sp>
        <p:nvSpPr>
          <p:cNvPr id="6" name="Content Placeholder 1">
            <a:extLst>
              <a:ext uri="{FF2B5EF4-FFF2-40B4-BE49-F238E27FC236}">
                <a16:creationId xmlns:a16="http://schemas.microsoft.com/office/drawing/2014/main" id="{97F81343-5ED7-894B-33ED-10505B96E50F}"/>
              </a:ext>
            </a:extLst>
          </p:cNvPr>
          <p:cNvSpPr>
            <a:spLocks noGrp="1"/>
          </p:cNvSpPr>
          <p:nvPr>
            <p:ph idx="1"/>
          </p:nvPr>
        </p:nvSpPr>
        <p:spPr>
          <a:xfrm>
            <a:off x="1066800" y="819150"/>
            <a:ext cx="6764337" cy="3429000"/>
          </a:xfrm>
          <a:solidFill>
            <a:schemeClr val="tx1"/>
          </a:solidFill>
        </p:spPr>
        <p:txBody>
          <a:bodyPr/>
          <a:lstStyle/>
          <a:p>
            <a:pPr marL="0" indent="0">
              <a:buNone/>
            </a:pPr>
            <a:r>
              <a:rPr lang="en-US" sz="2800" dirty="0">
                <a:solidFill>
                  <a:schemeClr val="bg2"/>
                </a:solidFill>
                <a:latin typeface="Courier New" panose="02070309020205020404" pitchFamily="49" charset="0"/>
                <a:cs typeface="Courier New" panose="02070309020205020404" pitchFamily="49" charset="0"/>
              </a:rPr>
              <a:t>executable = </a:t>
            </a:r>
            <a:r>
              <a:rPr lang="en-US" sz="2800" dirty="0" err="1">
                <a:solidFill>
                  <a:schemeClr val="bg2"/>
                </a:solidFill>
                <a:latin typeface="Courier New" panose="02070309020205020404" pitchFamily="49" charset="0"/>
                <a:cs typeface="Courier New" panose="02070309020205020404" pitchFamily="49" charset="0"/>
              </a:rPr>
              <a:t>my_program</a:t>
            </a:r>
            <a:endParaRPr lang="en-US" sz="2800" dirty="0">
              <a:solidFill>
                <a:schemeClr val="bg2"/>
              </a:solidFill>
              <a:latin typeface="Courier New" panose="02070309020205020404" pitchFamily="49" charset="0"/>
              <a:cs typeface="Courier New" panose="02070309020205020404" pitchFamily="49" charset="0"/>
            </a:endParaRPr>
          </a:p>
          <a:p>
            <a:pPr marL="0" indent="0">
              <a:buNone/>
            </a:pPr>
            <a:r>
              <a:rPr lang="en-US" sz="2800" dirty="0">
                <a:solidFill>
                  <a:schemeClr val="bg2"/>
                </a:solidFill>
                <a:latin typeface="Courier New" panose="02070309020205020404" pitchFamily="49" charset="0"/>
                <a:cs typeface="Courier New" panose="02070309020205020404" pitchFamily="49" charset="0"/>
              </a:rPr>
              <a:t>arguments = common $(A)</a:t>
            </a:r>
          </a:p>
          <a:p>
            <a:pPr marL="0" indent="0">
              <a:buNone/>
            </a:pPr>
            <a:r>
              <a:rPr lang="en-US" sz="2800" dirty="0" err="1">
                <a:solidFill>
                  <a:schemeClr val="bg2"/>
                </a:solidFill>
                <a:latin typeface="Courier New" panose="02070309020205020404" pitchFamily="49" charset="0"/>
                <a:cs typeface="Courier New" panose="02070309020205020404" pitchFamily="49" charset="0"/>
              </a:rPr>
              <a:t>transfer_input_files</a:t>
            </a:r>
            <a:r>
              <a:rPr lang="en-US" sz="2800" dirty="0">
                <a:solidFill>
                  <a:schemeClr val="bg2"/>
                </a:solidFill>
                <a:latin typeface="Courier New" panose="02070309020205020404" pitchFamily="49" charset="0"/>
                <a:cs typeface="Courier New" panose="02070309020205020404" pitchFamily="49" charset="0"/>
              </a:rPr>
              <a:t> = common</a:t>
            </a:r>
            <a:br>
              <a:rPr lang="en-US" sz="2800" dirty="0">
                <a:solidFill>
                  <a:schemeClr val="bg2"/>
                </a:solidFill>
                <a:latin typeface="Courier New" panose="02070309020205020404" pitchFamily="49" charset="0"/>
                <a:cs typeface="Courier New" panose="02070309020205020404" pitchFamily="49" charset="0"/>
              </a:rPr>
            </a:br>
            <a:r>
              <a:rPr lang="en-US" sz="2800" b="1" dirty="0" err="1">
                <a:solidFill>
                  <a:schemeClr val="bg2"/>
                </a:solidFill>
                <a:latin typeface="Courier New" panose="02070309020205020404" pitchFamily="49" charset="0"/>
                <a:cs typeface="Courier New" panose="02070309020205020404" pitchFamily="49" charset="0"/>
              </a:rPr>
              <a:t>request_memory</a:t>
            </a:r>
            <a:r>
              <a:rPr lang="en-US" sz="2800" b="1" dirty="0">
                <a:solidFill>
                  <a:schemeClr val="bg2"/>
                </a:solidFill>
                <a:latin typeface="Courier New" panose="02070309020205020404" pitchFamily="49" charset="0"/>
                <a:cs typeface="Courier New" panose="02070309020205020404" pitchFamily="49" charset="0"/>
              </a:rPr>
              <a:t> = 1G</a:t>
            </a:r>
            <a:br>
              <a:rPr lang="en-US" sz="2800" b="1" dirty="0">
                <a:solidFill>
                  <a:schemeClr val="bg2"/>
                </a:solidFill>
                <a:latin typeface="Courier New" panose="02070309020205020404" pitchFamily="49" charset="0"/>
                <a:cs typeface="Courier New" panose="02070309020205020404" pitchFamily="49" charset="0"/>
              </a:rPr>
            </a:br>
            <a:r>
              <a:rPr lang="en-US" sz="2800" b="1" dirty="0" err="1">
                <a:solidFill>
                  <a:schemeClr val="bg2"/>
                </a:solidFill>
                <a:latin typeface="Courier New" panose="02070309020205020404" pitchFamily="49" charset="0"/>
                <a:cs typeface="Courier New" panose="02070309020205020404" pitchFamily="49" charset="0"/>
              </a:rPr>
              <a:t>request_cpus</a:t>
            </a:r>
            <a:r>
              <a:rPr lang="en-US" sz="2800" b="1" dirty="0">
                <a:solidFill>
                  <a:schemeClr val="bg2"/>
                </a:solidFill>
                <a:latin typeface="Courier New" panose="02070309020205020404" pitchFamily="49" charset="0"/>
                <a:cs typeface="Courier New" panose="02070309020205020404" pitchFamily="49" charset="0"/>
              </a:rPr>
              <a:t>   = 2</a:t>
            </a:r>
            <a:br>
              <a:rPr lang="en-US" sz="2800" b="1" dirty="0">
                <a:solidFill>
                  <a:schemeClr val="bg2"/>
                </a:solidFill>
                <a:latin typeface="Courier New" panose="02070309020205020404" pitchFamily="49" charset="0"/>
                <a:cs typeface="Courier New" panose="02070309020205020404" pitchFamily="49" charset="0"/>
              </a:rPr>
            </a:br>
            <a:r>
              <a:rPr lang="en-US" sz="2800" b="1" dirty="0" err="1">
                <a:solidFill>
                  <a:schemeClr val="bg2"/>
                </a:solidFill>
                <a:latin typeface="Courier New" panose="02070309020205020404" pitchFamily="49" charset="0"/>
                <a:cs typeface="Courier New" panose="02070309020205020404" pitchFamily="49" charset="0"/>
              </a:rPr>
              <a:t>request_disk</a:t>
            </a:r>
            <a:r>
              <a:rPr lang="en-US" sz="2800" b="1" dirty="0">
                <a:solidFill>
                  <a:schemeClr val="bg2"/>
                </a:solidFill>
                <a:latin typeface="Courier New" panose="02070309020205020404" pitchFamily="49" charset="0"/>
                <a:cs typeface="Courier New" panose="02070309020205020404" pitchFamily="49" charset="0"/>
              </a:rPr>
              <a:t>   = 3G</a:t>
            </a:r>
          </a:p>
          <a:p>
            <a:pPr marL="0" indent="0">
              <a:buNone/>
            </a:pPr>
            <a:r>
              <a:rPr lang="en-US" sz="2800" dirty="0">
                <a:solidFill>
                  <a:schemeClr val="bg2"/>
                </a:solidFill>
                <a:latin typeface="Courier New" panose="02070309020205020404" pitchFamily="49" charset="0"/>
                <a:cs typeface="Courier New" panose="02070309020205020404" pitchFamily="49" charset="0"/>
              </a:rPr>
              <a:t>queue A from </a:t>
            </a:r>
            <a:r>
              <a:rPr lang="en-US" sz="2800" dirty="0" err="1">
                <a:solidFill>
                  <a:schemeClr val="bg2"/>
                </a:solidFill>
                <a:latin typeface="Courier New" panose="02070309020205020404" pitchFamily="49" charset="0"/>
                <a:cs typeface="Courier New" panose="02070309020205020404" pitchFamily="49" charset="0"/>
              </a:rPr>
              <a:t>args_file</a:t>
            </a:r>
            <a:endParaRPr lang="en-US" sz="2800" dirty="0">
              <a:solidFill>
                <a:schemeClr val="bg2"/>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6A11595-7FCE-0F0E-EC4B-CBAE2A80BAC4}"/>
              </a:ext>
            </a:extLst>
          </p:cNvPr>
          <p:cNvSpPr txBox="1"/>
          <p:nvPr/>
        </p:nvSpPr>
        <p:spPr>
          <a:xfrm>
            <a:off x="2590800" y="4381500"/>
            <a:ext cx="4114800" cy="523220"/>
          </a:xfrm>
          <a:prstGeom prst="rect">
            <a:avLst/>
          </a:prstGeom>
          <a:noFill/>
        </p:spPr>
        <p:txBody>
          <a:bodyPr wrap="square" rtlCol="0">
            <a:spAutoFit/>
          </a:bodyPr>
          <a:lstStyle/>
          <a:p>
            <a:r>
              <a:rPr lang="en-US" dirty="0"/>
              <a:t>Submit description file</a:t>
            </a:r>
          </a:p>
        </p:txBody>
      </p:sp>
    </p:spTree>
    <p:extLst>
      <p:ext uri="{BB962C8B-B14F-4D97-AF65-F5344CB8AC3E}">
        <p14:creationId xmlns:p14="http://schemas.microsoft.com/office/powerpoint/2010/main" val="328433776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7FB51-1A07-3927-9692-B13E999999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74D3C9-70D7-62C5-AE8D-4470C79C596E}"/>
              </a:ext>
            </a:extLst>
          </p:cNvPr>
          <p:cNvSpPr>
            <a:spLocks noGrp="1"/>
          </p:cNvSpPr>
          <p:nvPr>
            <p:ph type="title"/>
          </p:nvPr>
        </p:nvSpPr>
        <p:spPr/>
        <p:txBody>
          <a:bodyPr/>
          <a:lstStyle/>
          <a:p>
            <a:r>
              <a:rPr lang="en-US" dirty="0"/>
              <a:t>…with parameter file</a:t>
            </a:r>
          </a:p>
        </p:txBody>
      </p:sp>
      <p:sp>
        <p:nvSpPr>
          <p:cNvPr id="6" name="Content Placeholder 1">
            <a:extLst>
              <a:ext uri="{FF2B5EF4-FFF2-40B4-BE49-F238E27FC236}">
                <a16:creationId xmlns:a16="http://schemas.microsoft.com/office/drawing/2014/main" id="{172F120B-43D2-9298-2680-7EF591AFC2EF}"/>
              </a:ext>
            </a:extLst>
          </p:cNvPr>
          <p:cNvSpPr>
            <a:spLocks noGrp="1"/>
          </p:cNvSpPr>
          <p:nvPr>
            <p:ph idx="1"/>
          </p:nvPr>
        </p:nvSpPr>
        <p:spPr>
          <a:xfrm>
            <a:off x="1066800" y="819150"/>
            <a:ext cx="6764337" cy="3429000"/>
          </a:xfrm>
          <a:solidFill>
            <a:schemeClr val="tx1"/>
          </a:solidFill>
        </p:spPr>
        <p:txBody>
          <a:bodyPr/>
          <a:lstStyle/>
          <a:p>
            <a:pPr marL="0" indent="0">
              <a:buNone/>
            </a:pPr>
            <a:r>
              <a:rPr lang="en-US" sz="2800" dirty="0">
                <a:solidFill>
                  <a:schemeClr val="bg2"/>
                </a:solidFill>
                <a:latin typeface="Courier New" panose="02070309020205020404" pitchFamily="49" charset="0"/>
                <a:cs typeface="Courier New" panose="02070309020205020404" pitchFamily="49" charset="0"/>
              </a:rPr>
              <a:t>arg1</a:t>
            </a:r>
          </a:p>
          <a:p>
            <a:pPr marL="0" indent="0">
              <a:buNone/>
            </a:pPr>
            <a:r>
              <a:rPr lang="en-US" sz="2800" dirty="0">
                <a:solidFill>
                  <a:schemeClr val="bg2"/>
                </a:solidFill>
                <a:latin typeface="Courier New" panose="02070309020205020404" pitchFamily="49" charset="0"/>
                <a:cs typeface="Courier New" panose="02070309020205020404" pitchFamily="49" charset="0"/>
              </a:rPr>
              <a:t>arg2</a:t>
            </a:r>
          </a:p>
          <a:p>
            <a:pPr marL="0" indent="0">
              <a:buNone/>
            </a:pPr>
            <a:r>
              <a:rPr lang="en-US" sz="2800" dirty="0">
                <a:solidFill>
                  <a:schemeClr val="bg2"/>
                </a:solidFill>
                <a:latin typeface="Courier New" panose="02070309020205020404" pitchFamily="49" charset="0"/>
                <a:cs typeface="Courier New" panose="02070309020205020404" pitchFamily="49" charset="0"/>
              </a:rPr>
              <a:t>arg3</a:t>
            </a:r>
          </a:p>
        </p:txBody>
      </p:sp>
      <p:sp>
        <p:nvSpPr>
          <p:cNvPr id="2" name="TextBox 1">
            <a:extLst>
              <a:ext uri="{FF2B5EF4-FFF2-40B4-BE49-F238E27FC236}">
                <a16:creationId xmlns:a16="http://schemas.microsoft.com/office/drawing/2014/main" id="{3C0B816C-38F8-D108-2DF6-328BD86F8B4A}"/>
              </a:ext>
            </a:extLst>
          </p:cNvPr>
          <p:cNvSpPr txBox="1"/>
          <p:nvPr/>
        </p:nvSpPr>
        <p:spPr>
          <a:xfrm>
            <a:off x="2590800" y="4381500"/>
            <a:ext cx="4114800" cy="523220"/>
          </a:xfrm>
          <a:prstGeom prst="rect">
            <a:avLst/>
          </a:prstGeom>
          <a:noFill/>
        </p:spPr>
        <p:txBody>
          <a:bodyPr wrap="square" rtlCol="0">
            <a:spAutoFit/>
          </a:bodyPr>
          <a:lstStyle/>
          <a:p>
            <a:r>
              <a:rPr lang="en-US" dirty="0"/>
              <a:t>parameter file</a:t>
            </a:r>
          </a:p>
        </p:txBody>
      </p:sp>
    </p:spTree>
    <p:extLst>
      <p:ext uri="{BB962C8B-B14F-4D97-AF65-F5344CB8AC3E}">
        <p14:creationId xmlns:p14="http://schemas.microsoft.com/office/powerpoint/2010/main" val="905157897"/>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E18CB-C567-ED2F-6D1F-53197D8F89D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A2BEDA-8816-7F33-9902-14969617F546}"/>
              </a:ext>
            </a:extLst>
          </p:cNvPr>
          <p:cNvSpPr>
            <a:spLocks noGrp="1"/>
          </p:cNvSpPr>
          <p:nvPr>
            <p:ph idx="1"/>
          </p:nvPr>
        </p:nvSpPr>
        <p:spPr>
          <a:solidFill>
            <a:schemeClr val="tx1"/>
          </a:solidFill>
        </p:spPr>
        <p:txBody>
          <a:bodyPr/>
          <a:lstStyle/>
          <a:p>
            <a:pPr marL="0" indent="0">
              <a:buNone/>
            </a:pPr>
            <a:r>
              <a:rPr lang="en-US" sz="2800" dirty="0">
                <a:solidFill>
                  <a:schemeClr val="bg2"/>
                </a:solidFill>
                <a:latin typeface="Courier New" panose="02070309020205020404" pitchFamily="49" charset="0"/>
                <a:cs typeface="Courier New" panose="02070309020205020404" pitchFamily="49" charset="0"/>
              </a:rPr>
              <a:t>$ </a:t>
            </a:r>
            <a:r>
              <a:rPr lang="en-US" sz="2800" dirty="0" err="1">
                <a:solidFill>
                  <a:schemeClr val="bg2"/>
                </a:solidFill>
                <a:latin typeface="Courier New" panose="02070309020205020404" pitchFamily="49" charset="0"/>
                <a:cs typeface="Courier New" panose="02070309020205020404" pitchFamily="49" charset="0"/>
              </a:rPr>
              <a:t>condor_submit</a:t>
            </a:r>
            <a:r>
              <a:rPr lang="en-US" sz="2800" dirty="0">
                <a:solidFill>
                  <a:schemeClr val="bg2"/>
                </a:solidFill>
                <a:latin typeface="Courier New" panose="02070309020205020404" pitchFamily="49" charset="0"/>
                <a:cs typeface="Courier New" panose="02070309020205020404" pitchFamily="49" charset="0"/>
              </a:rPr>
              <a:t> </a:t>
            </a:r>
            <a:r>
              <a:rPr lang="en-US" sz="2800" dirty="0" err="1">
                <a:solidFill>
                  <a:schemeClr val="bg2"/>
                </a:solidFill>
                <a:latin typeface="Courier New" panose="02070309020205020404" pitchFamily="49" charset="0"/>
                <a:cs typeface="Courier New" panose="02070309020205020404" pitchFamily="49" charset="0"/>
              </a:rPr>
              <a:t>myjobs.sub</a:t>
            </a:r>
            <a:endParaRPr lang="en-US" sz="2800" dirty="0">
              <a:solidFill>
                <a:schemeClr val="bg2"/>
              </a:solidFill>
              <a:latin typeface="Courier New" panose="02070309020205020404" pitchFamily="49" charset="0"/>
              <a:cs typeface="Courier New" panose="02070309020205020404" pitchFamily="49" charset="0"/>
            </a:endParaRPr>
          </a:p>
          <a:p>
            <a:pPr marL="0" indent="0">
              <a:buNone/>
            </a:pPr>
            <a:r>
              <a:rPr lang="en-US" sz="1200" dirty="0">
                <a:solidFill>
                  <a:schemeClr val="bg2"/>
                </a:solidFill>
                <a:latin typeface="Courier New" panose="02070309020205020404" pitchFamily="49" charset="0"/>
                <a:cs typeface="Courier New" panose="02070309020205020404" pitchFamily="49" charset="0"/>
              </a:rPr>
              <a:t>Submitting job(s).</a:t>
            </a:r>
          </a:p>
          <a:p>
            <a:pPr marL="0" indent="0">
              <a:buNone/>
            </a:pPr>
            <a:r>
              <a:rPr lang="en-US" sz="1200" dirty="0">
                <a:solidFill>
                  <a:schemeClr val="bg2"/>
                </a:solidFill>
                <a:latin typeface="Courier New" panose="02070309020205020404" pitchFamily="49" charset="0"/>
                <a:cs typeface="Courier New" panose="02070309020205020404" pitchFamily="49" charset="0"/>
              </a:rPr>
              <a:t>Logging submit event(s).</a:t>
            </a:r>
          </a:p>
          <a:p>
            <a:pPr marL="0" indent="0">
              <a:buNone/>
            </a:pPr>
            <a:r>
              <a:rPr lang="en-US" sz="1200" dirty="0">
                <a:solidFill>
                  <a:schemeClr val="bg2"/>
                </a:solidFill>
                <a:latin typeface="Courier New" panose="02070309020205020404" pitchFamily="49" charset="0"/>
                <a:cs typeface="Courier New" panose="02070309020205020404" pitchFamily="49" charset="0"/>
              </a:rPr>
              <a:t>3 job(s) submitted to cluster 123.</a:t>
            </a:r>
          </a:p>
          <a:p>
            <a:pPr marL="0" indent="0">
              <a:buNone/>
            </a:pPr>
            <a:endParaRPr lang="en-US" sz="1200" dirty="0">
              <a:solidFill>
                <a:schemeClr val="bg2"/>
              </a:solidFill>
              <a:latin typeface="Courier New" panose="02070309020205020404" pitchFamily="49" charset="0"/>
              <a:cs typeface="Courier New" panose="02070309020205020404" pitchFamily="49" charset="0"/>
            </a:endParaRPr>
          </a:p>
          <a:p>
            <a:pPr marL="0" indent="0">
              <a:buNone/>
            </a:pPr>
            <a:r>
              <a:rPr lang="en-US" sz="2800" dirty="0">
                <a:solidFill>
                  <a:schemeClr val="bg2"/>
                </a:solidFill>
                <a:latin typeface="Courier New" panose="02070309020205020404" pitchFamily="49" charset="0"/>
                <a:cs typeface="Courier New" panose="02070309020205020404" pitchFamily="49" charset="0"/>
              </a:rPr>
              <a:t>$ </a:t>
            </a:r>
            <a:r>
              <a:rPr lang="en-US" sz="2800" dirty="0" err="1">
                <a:solidFill>
                  <a:schemeClr val="bg2"/>
                </a:solidFill>
                <a:latin typeface="Courier New" panose="02070309020205020404" pitchFamily="49" charset="0"/>
                <a:cs typeface="Courier New" panose="02070309020205020404" pitchFamily="49" charset="0"/>
              </a:rPr>
              <a:t>condor_watch_q</a:t>
            </a:r>
            <a:endParaRPr lang="en-US" sz="1200" dirty="0">
              <a:solidFill>
                <a:schemeClr val="bg2"/>
              </a:solidFill>
              <a:latin typeface="Courier New" panose="02070309020205020404" pitchFamily="49" charset="0"/>
              <a:cs typeface="Courier New" panose="02070309020205020404" pitchFamily="49" charset="0"/>
            </a:endParaRPr>
          </a:p>
          <a:p>
            <a:pPr marL="0" indent="0">
              <a:buNone/>
            </a:pPr>
            <a:r>
              <a:rPr lang="en-US" sz="1200" dirty="0">
                <a:solidFill>
                  <a:schemeClr val="bg2"/>
                </a:solidFill>
                <a:latin typeface="Courier New" panose="02070309020205020404" pitchFamily="49" charset="0"/>
                <a:cs typeface="Courier New" panose="02070309020205020404" pitchFamily="49" charset="0"/>
              </a:rPr>
              <a:t>BATCH    IDLE  RUN  DONE  TOTAL  JOB_IDS</a:t>
            </a:r>
          </a:p>
          <a:p>
            <a:pPr marL="0" indent="0">
              <a:buNone/>
            </a:pPr>
            <a:r>
              <a:rPr lang="en-US" sz="1200" dirty="0">
                <a:solidFill>
                  <a:schemeClr val="bg2"/>
                </a:solidFill>
                <a:latin typeface="Courier New" panose="02070309020205020404" pitchFamily="49" charset="0"/>
                <a:cs typeface="Courier New" panose="02070309020205020404" pitchFamily="49" charset="0"/>
              </a:rPr>
              <a:t>ID: 123     2    1     -      3   123.0 ... 123.3</a:t>
            </a:r>
          </a:p>
          <a:p>
            <a:pPr marL="0" indent="0">
              <a:buNone/>
            </a:pPr>
            <a:r>
              <a:rPr lang="en-US" sz="1200" dirty="0">
                <a:solidFill>
                  <a:schemeClr val="bg2"/>
                </a:solidFill>
                <a:latin typeface="Courier New" panose="02070309020205020404" pitchFamily="49" charset="0"/>
                <a:cs typeface="Courier New" panose="02070309020205020404" pitchFamily="49" charset="0"/>
              </a:rPr>
              <a:t>[-------------------------====================================================]</a:t>
            </a:r>
          </a:p>
          <a:p>
            <a:pPr marL="0" indent="0">
              <a:buNone/>
            </a:pPr>
            <a:endParaRPr lang="en-US" sz="1200" dirty="0">
              <a:solidFill>
                <a:schemeClr val="bg2"/>
              </a:solidFill>
              <a:latin typeface="Courier New" panose="02070309020205020404" pitchFamily="49" charset="0"/>
              <a:cs typeface="Courier New" panose="02070309020205020404" pitchFamily="49" charset="0"/>
            </a:endParaRPr>
          </a:p>
          <a:p>
            <a:pPr marL="0" indent="0">
              <a:buNone/>
            </a:pPr>
            <a:endParaRPr lang="en-US" sz="1200" dirty="0">
              <a:solidFill>
                <a:schemeClr val="bg2"/>
              </a:solidFill>
              <a:latin typeface="Courier New" panose="02070309020205020404" pitchFamily="49" charset="0"/>
              <a:cs typeface="Courier New" panose="02070309020205020404" pitchFamily="49" charset="0"/>
            </a:endParaRPr>
          </a:p>
        </p:txBody>
      </p:sp>
      <p:sp>
        <p:nvSpPr>
          <p:cNvPr id="3" name="Title 2">
            <a:extLst>
              <a:ext uri="{FF2B5EF4-FFF2-40B4-BE49-F238E27FC236}">
                <a16:creationId xmlns:a16="http://schemas.microsoft.com/office/drawing/2014/main" id="{D523CE15-2096-D240-AA4E-1899815E5713}"/>
              </a:ext>
            </a:extLst>
          </p:cNvPr>
          <p:cNvSpPr>
            <a:spLocks noGrp="1"/>
          </p:cNvSpPr>
          <p:nvPr>
            <p:ph type="title"/>
          </p:nvPr>
        </p:nvSpPr>
        <p:spPr/>
        <p:txBody>
          <a:bodyPr/>
          <a:lstStyle/>
          <a:p>
            <a:r>
              <a:rPr lang="en-US" dirty="0"/>
              <a:t>Submit it … and forget it!</a:t>
            </a:r>
          </a:p>
        </p:txBody>
      </p:sp>
    </p:spTree>
    <p:extLst>
      <p:ext uri="{BB962C8B-B14F-4D97-AF65-F5344CB8AC3E}">
        <p14:creationId xmlns:p14="http://schemas.microsoft.com/office/powerpoint/2010/main" val="2318715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6611"/>
            <a:ext cx="9144000" cy="608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2">
            <a:extLst>
              <a:ext uri="{FF2B5EF4-FFF2-40B4-BE49-F238E27FC236}">
                <a16:creationId xmlns:a16="http://schemas.microsoft.com/office/drawing/2014/main" id="{78C3A1A0-7755-B38E-72F9-AB0708F77C7C}"/>
              </a:ext>
            </a:extLst>
          </p:cNvPr>
          <p:cNvSpPr txBox="1">
            <a:spLocks/>
          </p:cNvSpPr>
          <p:nvPr/>
        </p:nvSpPr>
        <p:spPr bwMode="auto">
          <a:xfrm>
            <a:off x="957013" y="3122536"/>
            <a:ext cx="7960956"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rgbClr val="C60036"/>
                </a:solidFill>
                <a:latin typeface="+mj-lt"/>
                <a:ea typeface="MS PGothic" pitchFamily="34" charset="-128"/>
                <a:cs typeface="ＭＳ Ｐゴシック" charset="0"/>
              </a:defRPr>
            </a:lvl1pPr>
            <a:lvl2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2pPr>
            <a:lvl3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3pPr>
            <a:lvl4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4pPr>
            <a:lvl5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5pPr>
            <a:lvl6pPr marL="4572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6pPr>
            <a:lvl7pPr marL="9144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7pPr>
            <a:lvl8pPr marL="13716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8pPr>
            <a:lvl9pPr marL="18288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9pPr>
          </a:lstStyle>
          <a:p>
            <a:r>
              <a:rPr lang="en-US" sz="4950" kern="0" dirty="0">
                <a:solidFill>
                  <a:schemeClr val="bg1"/>
                </a:solidFill>
              </a:rPr>
              <a:t>People have Problems</a:t>
            </a:r>
          </a:p>
        </p:txBody>
      </p:sp>
    </p:spTree>
    <p:extLst>
      <p:ext uri="{BB962C8B-B14F-4D97-AF65-F5344CB8AC3E}">
        <p14:creationId xmlns:p14="http://schemas.microsoft.com/office/powerpoint/2010/main" val="3250838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DAA2B6-19F9-9175-535D-720A6849C84D}"/>
              </a:ext>
            </a:extLst>
          </p:cNvPr>
          <p:cNvSpPr>
            <a:spLocks noGrp="1"/>
          </p:cNvSpPr>
          <p:nvPr>
            <p:ph type="sldNum" idx="12"/>
          </p:nvPr>
        </p:nvSpPr>
        <p:spPr/>
        <p:txBody>
          <a:bodyPr/>
          <a:lstStyle/>
          <a:p>
            <a:pPr>
              <a:spcAft>
                <a:spcPts val="0"/>
              </a:spcAft>
            </a:pPr>
            <a:fld id="{00000000-1234-1234-1234-123412341234}" type="slidenum">
              <a:rPr lang="en-US" smtClean="0"/>
              <a:pPr>
                <a:spcAft>
                  <a:spcPts val="0"/>
                </a:spcAft>
              </a:pPr>
              <a:t>40</a:t>
            </a:fld>
            <a:endParaRPr lang="en-US"/>
          </a:p>
        </p:txBody>
      </p:sp>
      <p:pic>
        <p:nvPicPr>
          <p:cNvPr id="8" name="Picture 7" descr="A screenshot of a computer">
            <a:extLst>
              <a:ext uri="{FF2B5EF4-FFF2-40B4-BE49-F238E27FC236}">
                <a16:creationId xmlns:a16="http://schemas.microsoft.com/office/drawing/2014/main" id="{03545E16-F9A1-4BB3-B4C2-5C46FB3A01F2}"/>
              </a:ext>
            </a:extLst>
          </p:cNvPr>
          <p:cNvPicPr>
            <a:picLocks noChangeAspect="1"/>
          </p:cNvPicPr>
          <p:nvPr/>
        </p:nvPicPr>
        <p:blipFill>
          <a:blip r:embed="rId2"/>
          <a:stretch>
            <a:fillRect/>
          </a:stretch>
        </p:blipFill>
        <p:spPr>
          <a:xfrm>
            <a:off x="223452" y="83343"/>
            <a:ext cx="8697095" cy="5143500"/>
          </a:xfrm>
          <a:prstGeom prst="rect">
            <a:avLst/>
          </a:prstGeom>
        </p:spPr>
      </p:pic>
    </p:spTree>
    <p:extLst>
      <p:ext uri="{BB962C8B-B14F-4D97-AF65-F5344CB8AC3E}">
        <p14:creationId xmlns:p14="http://schemas.microsoft.com/office/powerpoint/2010/main" val="482610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7B9B8B-C53A-31EF-B79C-A9C9F3610AAF}"/>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2D8156A8-6E7C-2808-1901-D008C512DE82}"/>
              </a:ext>
            </a:extLst>
          </p:cNvPr>
          <p:cNvSpPr>
            <a:spLocks noGrp="1"/>
          </p:cNvSpPr>
          <p:nvPr>
            <p:ph type="title"/>
          </p:nvPr>
        </p:nvSpPr>
        <p:spPr/>
        <p:txBody>
          <a:bodyPr/>
          <a:lstStyle/>
          <a:p>
            <a:r>
              <a:rPr lang="en-US" dirty="0" err="1"/>
              <a:t>DAGman</a:t>
            </a:r>
            <a:r>
              <a:rPr lang="en-US" dirty="0"/>
              <a:t> and workflows</a:t>
            </a:r>
          </a:p>
        </p:txBody>
      </p:sp>
    </p:spTree>
    <p:extLst>
      <p:ext uri="{BB962C8B-B14F-4D97-AF65-F5344CB8AC3E}">
        <p14:creationId xmlns:p14="http://schemas.microsoft.com/office/powerpoint/2010/main" val="1380424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a:t>
            </a:r>
          </a:p>
        </p:txBody>
      </p:sp>
      <p:sp>
        <p:nvSpPr>
          <p:cNvPr id="3" name="Content Placeholder 2"/>
          <p:cNvSpPr>
            <a:spLocks noGrp="1"/>
          </p:cNvSpPr>
          <p:nvPr>
            <p:ph idx="1"/>
          </p:nvPr>
        </p:nvSpPr>
        <p:spPr>
          <a:xfrm>
            <a:off x="1485901" y="1209294"/>
            <a:ext cx="3740888" cy="3746857"/>
          </a:xfrm>
        </p:spPr>
        <p:txBody>
          <a:bodyPr>
            <a:normAutofit fontScale="92500" lnSpcReduction="20000"/>
          </a:bodyPr>
          <a:lstStyle/>
          <a:p>
            <a:r>
              <a:rPr lang="en-US" dirty="0"/>
              <a:t>Objective: Submit jobs in a particular order, </a:t>
            </a:r>
            <a:r>
              <a:rPr lang="en-US" i="1" dirty="0"/>
              <a:t>automatically</a:t>
            </a:r>
            <a:r>
              <a:rPr lang="en-US" dirty="0"/>
              <a:t>.</a:t>
            </a:r>
          </a:p>
          <a:p>
            <a:endParaRPr lang="en-US" dirty="0"/>
          </a:p>
          <a:p>
            <a:r>
              <a:rPr lang="en-US" dirty="0"/>
              <a:t>Especially if: Need to reproduce the same workflow multiple times.</a:t>
            </a:r>
          </a:p>
        </p:txBody>
      </p:sp>
      <p:sp>
        <p:nvSpPr>
          <p:cNvPr id="5" name="Rectangle 4"/>
          <p:cNvSpPr/>
          <p:nvPr/>
        </p:nvSpPr>
        <p:spPr>
          <a:xfrm>
            <a:off x="5444362" y="2537657"/>
            <a:ext cx="407045" cy="407021"/>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1</a:t>
            </a:r>
          </a:p>
        </p:txBody>
      </p:sp>
      <p:sp>
        <p:nvSpPr>
          <p:cNvPr id="6" name="Rectangle 5"/>
          <p:cNvSpPr/>
          <p:nvPr/>
        </p:nvSpPr>
        <p:spPr>
          <a:xfrm>
            <a:off x="5952031" y="2537657"/>
            <a:ext cx="407045" cy="407021"/>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2</a:t>
            </a:r>
          </a:p>
        </p:txBody>
      </p:sp>
      <p:sp>
        <p:nvSpPr>
          <p:cNvPr id="7" name="Rectangle 6"/>
          <p:cNvSpPr/>
          <p:nvPr/>
        </p:nvSpPr>
        <p:spPr>
          <a:xfrm>
            <a:off x="6459493" y="2537657"/>
            <a:ext cx="407045" cy="407021"/>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3</a:t>
            </a:r>
          </a:p>
        </p:txBody>
      </p:sp>
      <p:sp>
        <p:nvSpPr>
          <p:cNvPr id="8" name="Rectangle 7"/>
          <p:cNvSpPr/>
          <p:nvPr/>
        </p:nvSpPr>
        <p:spPr>
          <a:xfrm>
            <a:off x="7348809" y="2537657"/>
            <a:ext cx="407045" cy="407021"/>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i="1" dirty="0"/>
              <a:t>N</a:t>
            </a:r>
          </a:p>
        </p:txBody>
      </p:sp>
      <p:cxnSp>
        <p:nvCxnSpPr>
          <p:cNvPr id="15" name="Straight Arrow Connector 14"/>
          <p:cNvCxnSpPr/>
          <p:nvPr/>
        </p:nvCxnSpPr>
        <p:spPr>
          <a:xfrm flipH="1">
            <a:off x="5733288" y="1910523"/>
            <a:ext cx="932640" cy="545149"/>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flipH="1">
            <a:off x="6199609" y="1910523"/>
            <a:ext cx="466319" cy="545149"/>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a:off x="6665927" y="1910523"/>
            <a:ext cx="0" cy="545149"/>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p:nvPr/>
        </p:nvCxnSpPr>
        <p:spPr>
          <a:xfrm>
            <a:off x="6665928" y="1910523"/>
            <a:ext cx="813865" cy="545149"/>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p:nvPr/>
        </p:nvCxnSpPr>
        <p:spPr>
          <a:xfrm>
            <a:off x="5733288" y="3026664"/>
            <a:ext cx="726206" cy="644540"/>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a:off x="6172200" y="3026664"/>
            <a:ext cx="420624" cy="644540"/>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cxnSp>
        <p:nvCxnSpPr>
          <p:cNvPr id="27" name="Straight Arrow Connector 26"/>
          <p:cNvCxnSpPr/>
          <p:nvPr/>
        </p:nvCxnSpPr>
        <p:spPr>
          <a:xfrm>
            <a:off x="6659300" y="3026664"/>
            <a:ext cx="0" cy="644540"/>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cxnSp>
        <p:nvCxnSpPr>
          <p:cNvPr id="29" name="Straight Arrow Connector 28"/>
          <p:cNvCxnSpPr/>
          <p:nvPr/>
        </p:nvCxnSpPr>
        <p:spPr>
          <a:xfrm flipH="1">
            <a:off x="6866538" y="3025113"/>
            <a:ext cx="613255" cy="646091"/>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sp>
        <p:nvSpPr>
          <p:cNvPr id="30" name="Rectangle 29"/>
          <p:cNvSpPr/>
          <p:nvPr/>
        </p:nvSpPr>
        <p:spPr>
          <a:xfrm>
            <a:off x="6952789" y="2555945"/>
            <a:ext cx="320315" cy="2681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a:t>
            </a:r>
          </a:p>
        </p:txBody>
      </p:sp>
      <p:sp>
        <p:nvSpPr>
          <p:cNvPr id="22" name="Rectangle 21"/>
          <p:cNvSpPr/>
          <p:nvPr/>
        </p:nvSpPr>
        <p:spPr>
          <a:xfrm>
            <a:off x="6172200" y="1380989"/>
            <a:ext cx="982522" cy="407021"/>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t>split</a:t>
            </a:r>
          </a:p>
        </p:txBody>
      </p:sp>
      <p:sp>
        <p:nvSpPr>
          <p:cNvPr id="24" name="Rectangle 23"/>
          <p:cNvSpPr/>
          <p:nvPr/>
        </p:nvSpPr>
        <p:spPr>
          <a:xfrm>
            <a:off x="6045468" y="3753190"/>
            <a:ext cx="1227665" cy="407021"/>
          </a:xfrm>
          <a:prstGeom prst="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t>combine</a:t>
            </a:r>
            <a:endParaRPr lang="en-US" sz="2100" dirty="0"/>
          </a:p>
        </p:txBody>
      </p:sp>
    </p:spTree>
    <p:extLst>
      <p:ext uri="{BB962C8B-B14F-4D97-AF65-F5344CB8AC3E}">
        <p14:creationId xmlns:p14="http://schemas.microsoft.com/office/powerpoint/2010/main" val="1391499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DAG = ”directed acyclic graph”</a:t>
            </a:r>
          </a:p>
        </p:txBody>
      </p:sp>
      <p:sp>
        <p:nvSpPr>
          <p:cNvPr id="3" name="Content Placeholder 2"/>
          <p:cNvSpPr>
            <a:spLocks noGrp="1"/>
          </p:cNvSpPr>
          <p:nvPr>
            <p:ph idx="1"/>
          </p:nvPr>
        </p:nvSpPr>
        <p:spPr>
          <a:xfrm>
            <a:off x="1485901" y="1200151"/>
            <a:ext cx="3632597" cy="3482579"/>
          </a:xfrm>
        </p:spPr>
        <p:txBody>
          <a:bodyPr>
            <a:normAutofit fontScale="70000" lnSpcReduction="20000"/>
          </a:bodyPr>
          <a:lstStyle/>
          <a:p>
            <a:r>
              <a:rPr lang="en-US" dirty="0"/>
              <a:t>topological ordering of vertices (“</a:t>
            </a:r>
            <a:r>
              <a:rPr lang="en-US" b="1" dirty="0">
                <a:solidFill>
                  <a:schemeClr val="accent1"/>
                </a:solidFill>
              </a:rPr>
              <a:t>nodes</a:t>
            </a:r>
            <a:r>
              <a:rPr lang="en-US" dirty="0"/>
              <a:t>”) is established by directional connections (“</a:t>
            </a:r>
            <a:r>
              <a:rPr lang="en-US" b="1" dirty="0">
                <a:solidFill>
                  <a:schemeClr val="accent1"/>
                </a:solidFill>
              </a:rPr>
              <a:t>edges</a:t>
            </a:r>
            <a:r>
              <a:rPr lang="en-US" dirty="0"/>
              <a:t>”)</a:t>
            </a:r>
          </a:p>
          <a:p>
            <a:r>
              <a:rPr lang="en-US" dirty="0"/>
              <a:t>“acyclic” aspect requires a start and end, with no looped repetition</a:t>
            </a:r>
          </a:p>
          <a:p>
            <a:pPr lvl="1"/>
            <a:r>
              <a:rPr lang="en-US" dirty="0"/>
              <a:t>can contain cyclic subcomponents, covered in later slides for workflows</a:t>
            </a:r>
          </a:p>
        </p:txBody>
      </p:sp>
      <p:sp>
        <p:nvSpPr>
          <p:cNvPr id="4" name="Rectangle 3"/>
          <p:cNvSpPr/>
          <p:nvPr/>
        </p:nvSpPr>
        <p:spPr>
          <a:xfrm>
            <a:off x="4108956" y="4544231"/>
            <a:ext cx="3879056" cy="276999"/>
          </a:xfrm>
          <a:prstGeom prst="rect">
            <a:avLst/>
          </a:prstGeom>
        </p:spPr>
        <p:txBody>
          <a:bodyPr wrap="square">
            <a:spAutoFit/>
          </a:bodyPr>
          <a:lstStyle/>
          <a:p>
            <a:pPr algn="r"/>
            <a:r>
              <a:rPr lang="en-US" sz="1200" dirty="0" err="1">
                <a:solidFill>
                  <a:schemeClr val="accent1"/>
                </a:solidFill>
                <a:hlinkClick r:id="rId2"/>
              </a:rPr>
              <a:t>wikipedia.org</a:t>
            </a:r>
            <a:r>
              <a:rPr lang="en-US" sz="1200" dirty="0">
                <a:solidFill>
                  <a:schemeClr val="accent1"/>
                </a:solidFill>
                <a:hlinkClick r:id="rId2"/>
              </a:rPr>
              <a:t>/wiki/</a:t>
            </a:r>
            <a:r>
              <a:rPr lang="en-US" sz="1200" dirty="0" err="1">
                <a:solidFill>
                  <a:schemeClr val="accent1"/>
                </a:solidFill>
                <a:hlinkClick r:id="rId2"/>
              </a:rPr>
              <a:t>Directed_acyclic_graph</a:t>
            </a:r>
            <a:endParaRPr lang="en-US" sz="1500" dirty="0">
              <a:solidFill>
                <a:schemeClr val="accent1"/>
              </a:solidFill>
            </a:endParaRPr>
          </a:p>
        </p:txBody>
      </p:sp>
      <p:pic>
        <p:nvPicPr>
          <p:cNvPr id="9" name="Picture 8"/>
          <p:cNvPicPr>
            <a:picLocks noChangeAspect="1"/>
          </p:cNvPicPr>
          <p:nvPr/>
        </p:nvPicPr>
        <p:blipFill>
          <a:blip r:embed="rId3"/>
          <a:stretch>
            <a:fillRect/>
          </a:stretch>
        </p:blipFill>
        <p:spPr>
          <a:xfrm>
            <a:off x="5131595" y="1395418"/>
            <a:ext cx="2687238" cy="2687238"/>
          </a:xfrm>
          <a:prstGeom prst="rect">
            <a:avLst/>
          </a:prstGeom>
        </p:spPr>
      </p:pic>
      <p:sp>
        <p:nvSpPr>
          <p:cNvPr id="10" name="TextBox 9"/>
          <p:cNvSpPr txBox="1"/>
          <p:nvPr/>
        </p:nvSpPr>
        <p:spPr>
          <a:xfrm>
            <a:off x="5560690" y="4082656"/>
            <a:ext cx="2281955" cy="253916"/>
          </a:xfrm>
          <a:prstGeom prst="rect">
            <a:avLst/>
          </a:prstGeom>
          <a:noFill/>
          <a:ln w="76200" cmpd="sng">
            <a:noFill/>
          </a:ln>
        </p:spPr>
        <p:txBody>
          <a:bodyPr wrap="square" rtlCol="0">
            <a:spAutoFit/>
          </a:bodyPr>
          <a:lstStyle/>
          <a:p>
            <a:pPr algn="r"/>
            <a:r>
              <a:rPr lang="en-US" sz="1050" dirty="0">
                <a:solidFill>
                  <a:schemeClr val="tx1">
                    <a:lumMod val="50000"/>
                    <a:lumOff val="50000"/>
                  </a:schemeClr>
                </a:solidFill>
                <a:cs typeface="Courier"/>
              </a:rPr>
              <a:t>Wikimedia Commons</a:t>
            </a:r>
          </a:p>
        </p:txBody>
      </p:sp>
    </p:spTree>
    <p:extLst>
      <p:ext uri="{BB962C8B-B14F-4D97-AF65-F5344CB8AC3E}">
        <p14:creationId xmlns:p14="http://schemas.microsoft.com/office/powerpoint/2010/main" val="280303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p:cNvCxnSpPr/>
          <p:nvPr/>
        </p:nvCxnSpPr>
        <p:spPr>
          <a:xfrm>
            <a:off x="6519624" y="1910523"/>
            <a:ext cx="969313" cy="545149"/>
          </a:xfrm>
          <a:prstGeom prst="straightConnector1">
            <a:avLst/>
          </a:prstGeom>
          <a:ln w="38100">
            <a:solidFill>
              <a:schemeClr val="bg1">
                <a:lumMod val="65000"/>
              </a:schemeClr>
            </a:solidFill>
            <a:tailEnd type="arrow"/>
          </a:ln>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a:xfrm>
            <a:off x="1206513" y="382990"/>
            <a:ext cx="6436967" cy="857250"/>
          </a:xfrm>
        </p:spPr>
        <p:txBody>
          <a:bodyPr>
            <a:normAutofit fontScale="90000"/>
          </a:bodyPr>
          <a:lstStyle/>
          <a:p>
            <a:r>
              <a:rPr lang="en-US" dirty="0"/>
              <a:t>Basic DAG input file: </a:t>
            </a:r>
            <a:br>
              <a:rPr lang="en-US" dirty="0"/>
            </a:br>
            <a:r>
              <a:rPr lang="en-US" b="1" dirty="0"/>
              <a:t>JOB</a:t>
            </a:r>
            <a:r>
              <a:rPr lang="en-US" dirty="0"/>
              <a:t> nodes, </a:t>
            </a:r>
            <a:r>
              <a:rPr lang="en-US" b="1" dirty="0"/>
              <a:t>PARENT-CHILD </a:t>
            </a:r>
            <a:r>
              <a:rPr lang="en-US" dirty="0"/>
              <a:t>edges </a:t>
            </a:r>
          </a:p>
        </p:txBody>
      </p:sp>
      <p:sp>
        <p:nvSpPr>
          <p:cNvPr id="4" name="TextBox 3"/>
          <p:cNvSpPr txBox="1"/>
          <p:nvPr/>
        </p:nvSpPr>
        <p:spPr>
          <a:xfrm>
            <a:off x="784827" y="1784775"/>
            <a:ext cx="3906166" cy="2031325"/>
          </a:xfrm>
          <a:prstGeom prst="rect">
            <a:avLst/>
          </a:prstGeom>
          <a:solidFill>
            <a:schemeClr val="bg2"/>
          </a:solidFill>
          <a:ln>
            <a:solidFill>
              <a:schemeClr val="tx1"/>
            </a:solidFill>
          </a:ln>
        </p:spPr>
        <p:txBody>
          <a:bodyPr wrap="square" rtlCol="0">
            <a:spAutoFit/>
          </a:bodyPr>
          <a:lstStyle/>
          <a:p>
            <a:r>
              <a:rPr lang="en-US" sz="1800" dirty="0">
                <a:latin typeface="Courier"/>
                <a:cs typeface="Courier"/>
              </a:rPr>
              <a:t>JOB </a:t>
            </a:r>
            <a:r>
              <a:rPr lang="en-US" sz="1800" b="1" dirty="0">
                <a:latin typeface="Courier"/>
                <a:cs typeface="Courier"/>
              </a:rPr>
              <a:t>A</a:t>
            </a:r>
            <a:r>
              <a:rPr lang="en-US" sz="1800" dirty="0">
                <a:latin typeface="Courier"/>
                <a:cs typeface="Courier"/>
              </a:rPr>
              <a:t> </a:t>
            </a:r>
            <a:r>
              <a:rPr lang="en-US" sz="1800" dirty="0" err="1">
                <a:latin typeface="Courier"/>
                <a:cs typeface="Courier"/>
              </a:rPr>
              <a:t>A.sub</a:t>
            </a:r>
            <a:endParaRPr lang="en-US" sz="1800" dirty="0">
              <a:latin typeface="Courier"/>
              <a:cs typeface="Courier"/>
            </a:endParaRPr>
          </a:p>
          <a:p>
            <a:r>
              <a:rPr lang="en-US" sz="1800" dirty="0">
                <a:latin typeface="Courier"/>
                <a:cs typeface="Courier"/>
              </a:rPr>
              <a:t>JOB </a:t>
            </a:r>
            <a:r>
              <a:rPr lang="en-US" sz="1800" b="1" dirty="0">
                <a:latin typeface="Courier"/>
                <a:cs typeface="Courier"/>
              </a:rPr>
              <a:t>B1</a:t>
            </a:r>
            <a:r>
              <a:rPr lang="en-US" sz="1800" dirty="0">
                <a:latin typeface="Courier"/>
                <a:cs typeface="Courier"/>
              </a:rPr>
              <a:t> B1.sub</a:t>
            </a:r>
          </a:p>
          <a:p>
            <a:r>
              <a:rPr lang="en-US" sz="1800" dirty="0">
                <a:latin typeface="Courier"/>
                <a:cs typeface="Courier"/>
              </a:rPr>
              <a:t>JOB </a:t>
            </a:r>
            <a:r>
              <a:rPr lang="en-US" sz="1800" b="1" dirty="0">
                <a:latin typeface="Courier"/>
                <a:cs typeface="Courier"/>
              </a:rPr>
              <a:t>B2</a:t>
            </a:r>
            <a:r>
              <a:rPr lang="en-US" sz="1800" dirty="0">
                <a:latin typeface="Courier"/>
                <a:cs typeface="Courier"/>
              </a:rPr>
              <a:t> B2.sub</a:t>
            </a:r>
          </a:p>
          <a:p>
            <a:r>
              <a:rPr lang="en-US" sz="1800" dirty="0">
                <a:latin typeface="Courier"/>
                <a:cs typeface="Courier"/>
              </a:rPr>
              <a:t>JOB </a:t>
            </a:r>
            <a:r>
              <a:rPr lang="en-US" sz="1800" b="1" dirty="0">
                <a:latin typeface="Courier"/>
                <a:cs typeface="Courier"/>
              </a:rPr>
              <a:t>B3</a:t>
            </a:r>
            <a:r>
              <a:rPr lang="en-US" sz="1800" dirty="0">
                <a:latin typeface="Courier"/>
                <a:cs typeface="Courier"/>
              </a:rPr>
              <a:t> B3.sub</a:t>
            </a:r>
          </a:p>
          <a:p>
            <a:r>
              <a:rPr lang="en-US" sz="1800" dirty="0">
                <a:latin typeface="Courier"/>
                <a:cs typeface="Courier"/>
              </a:rPr>
              <a:t>JOB </a:t>
            </a:r>
            <a:r>
              <a:rPr lang="en-US" sz="1800" b="1" dirty="0">
                <a:latin typeface="Courier"/>
                <a:cs typeface="Courier"/>
              </a:rPr>
              <a:t>C</a:t>
            </a:r>
            <a:r>
              <a:rPr lang="en-US" sz="1800" dirty="0">
                <a:latin typeface="Courier"/>
                <a:cs typeface="Courier"/>
              </a:rPr>
              <a:t> </a:t>
            </a:r>
            <a:r>
              <a:rPr lang="en-US" sz="1800" dirty="0" err="1">
                <a:latin typeface="Courier"/>
                <a:cs typeface="Courier"/>
              </a:rPr>
              <a:t>C.sub</a:t>
            </a:r>
            <a:endParaRPr lang="en-US" sz="1800" dirty="0">
              <a:latin typeface="Courier"/>
              <a:cs typeface="Courier"/>
            </a:endParaRPr>
          </a:p>
          <a:p>
            <a:r>
              <a:rPr lang="en-US" sz="1800" dirty="0">
                <a:latin typeface="Courier"/>
                <a:cs typeface="Courier"/>
              </a:rPr>
              <a:t>PARENT </a:t>
            </a:r>
            <a:r>
              <a:rPr lang="en-US" sz="1800" b="1" dirty="0">
                <a:latin typeface="Courier"/>
                <a:cs typeface="Courier"/>
              </a:rPr>
              <a:t>A</a:t>
            </a:r>
            <a:r>
              <a:rPr lang="en-US" sz="1800" dirty="0">
                <a:latin typeface="Courier"/>
                <a:cs typeface="Courier"/>
              </a:rPr>
              <a:t> CHILD </a:t>
            </a:r>
            <a:r>
              <a:rPr lang="en-US" sz="1800" b="1" dirty="0">
                <a:latin typeface="Courier"/>
                <a:cs typeface="Courier"/>
              </a:rPr>
              <a:t>B1 B2 B3</a:t>
            </a:r>
          </a:p>
          <a:p>
            <a:r>
              <a:rPr lang="en-US" sz="1800" dirty="0">
                <a:latin typeface="Courier"/>
                <a:cs typeface="Courier"/>
              </a:rPr>
              <a:t>PARENT </a:t>
            </a:r>
            <a:r>
              <a:rPr lang="en-US" sz="1800" b="1" dirty="0">
                <a:latin typeface="Courier"/>
                <a:cs typeface="Courier"/>
              </a:rPr>
              <a:t>B1 B2 B3 </a:t>
            </a:r>
            <a:r>
              <a:rPr lang="en-US" sz="1800" dirty="0">
                <a:latin typeface="Courier"/>
                <a:cs typeface="Courier"/>
              </a:rPr>
              <a:t>CHILD </a:t>
            </a:r>
            <a:r>
              <a:rPr lang="en-US" sz="1800" b="1" dirty="0">
                <a:latin typeface="Courier"/>
                <a:cs typeface="Courier"/>
              </a:rPr>
              <a:t>C</a:t>
            </a:r>
          </a:p>
        </p:txBody>
      </p:sp>
      <p:sp>
        <p:nvSpPr>
          <p:cNvPr id="20" name="TextBox 19"/>
          <p:cNvSpPr txBox="1"/>
          <p:nvPr/>
        </p:nvSpPr>
        <p:spPr>
          <a:xfrm>
            <a:off x="1377190" y="1407402"/>
            <a:ext cx="1156086" cy="415498"/>
          </a:xfrm>
          <a:prstGeom prst="rect">
            <a:avLst/>
          </a:prstGeom>
          <a:noFill/>
          <a:ln w="76200" cmpd="sng">
            <a:noFill/>
          </a:ln>
        </p:spPr>
        <p:txBody>
          <a:bodyPr wrap="none" rtlCol="0">
            <a:spAutoFit/>
          </a:bodyPr>
          <a:lstStyle/>
          <a:p>
            <a:r>
              <a:rPr lang="en-US" sz="2100" dirty="0" err="1">
                <a:solidFill>
                  <a:srgbClr val="000000"/>
                </a:solidFill>
                <a:latin typeface="Courier"/>
                <a:cs typeface="Courier"/>
              </a:rPr>
              <a:t>my.dag</a:t>
            </a:r>
            <a:endParaRPr lang="en-US" sz="2100" dirty="0">
              <a:solidFill>
                <a:srgbClr val="000000"/>
              </a:solidFill>
              <a:latin typeface="Courier"/>
              <a:cs typeface="Courier"/>
            </a:endParaRPr>
          </a:p>
        </p:txBody>
      </p:sp>
      <p:sp>
        <p:nvSpPr>
          <p:cNvPr id="22" name="Rectangle 21"/>
          <p:cNvSpPr/>
          <p:nvPr/>
        </p:nvSpPr>
        <p:spPr>
          <a:xfrm>
            <a:off x="2621757" y="4854182"/>
            <a:ext cx="4993481" cy="323165"/>
          </a:xfrm>
          <a:prstGeom prst="rect">
            <a:avLst/>
          </a:prstGeom>
        </p:spPr>
        <p:txBody>
          <a:bodyPr wrap="square">
            <a:spAutoFit/>
          </a:bodyPr>
          <a:lstStyle/>
          <a:p>
            <a:r>
              <a:rPr lang="en-US" sz="1500" dirty="0">
                <a:solidFill>
                  <a:schemeClr val="accent1"/>
                </a:solidFill>
                <a:hlinkClick r:id="rId2"/>
              </a:rPr>
              <a:t>HTCondor </a:t>
            </a:r>
            <a:r>
              <a:rPr lang="en-US" sz="1500" dirty="0">
                <a:solidFill>
                  <a:schemeClr val="accent1"/>
                </a:solidFill>
                <a:hlinkClick r:id="rId3"/>
              </a:rPr>
              <a:t>Manual</a:t>
            </a:r>
            <a:r>
              <a:rPr lang="en-US" sz="1500" dirty="0">
                <a:solidFill>
                  <a:schemeClr val="accent1"/>
                </a:solidFill>
                <a:hlinkClick r:id="rId2"/>
              </a:rPr>
              <a:t>: DAGMan Applications &gt; DAG Input File</a:t>
            </a:r>
            <a:endParaRPr lang="en-US" sz="1500" dirty="0">
              <a:solidFill>
                <a:schemeClr val="accent1"/>
              </a:solidFill>
            </a:endParaRPr>
          </a:p>
        </p:txBody>
      </p:sp>
      <p:sp>
        <p:nvSpPr>
          <p:cNvPr id="21" name="Rectangle 20"/>
          <p:cNvSpPr/>
          <p:nvPr/>
        </p:nvSpPr>
        <p:spPr>
          <a:xfrm>
            <a:off x="6847944" y="2632241"/>
            <a:ext cx="555453" cy="2681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a:t>
            </a:r>
          </a:p>
        </p:txBody>
      </p:sp>
      <p:sp>
        <p:nvSpPr>
          <p:cNvPr id="23" name="Rectangle 22"/>
          <p:cNvSpPr/>
          <p:nvPr/>
        </p:nvSpPr>
        <p:spPr>
          <a:xfrm>
            <a:off x="4789306" y="2531967"/>
            <a:ext cx="705180" cy="555421"/>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B1</a:t>
            </a:r>
          </a:p>
        </p:txBody>
      </p:sp>
      <p:sp>
        <p:nvSpPr>
          <p:cNvPr id="24" name="Rectangle 23"/>
          <p:cNvSpPr/>
          <p:nvPr/>
        </p:nvSpPr>
        <p:spPr>
          <a:xfrm>
            <a:off x="5593005" y="2531967"/>
            <a:ext cx="608046" cy="555421"/>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B2</a:t>
            </a:r>
          </a:p>
        </p:txBody>
      </p:sp>
      <p:sp>
        <p:nvSpPr>
          <p:cNvPr id="25" name="Rectangle 24"/>
          <p:cNvSpPr/>
          <p:nvPr/>
        </p:nvSpPr>
        <p:spPr>
          <a:xfrm>
            <a:off x="6246771" y="2531967"/>
            <a:ext cx="620461" cy="555421"/>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B3</a:t>
            </a:r>
          </a:p>
        </p:txBody>
      </p:sp>
      <p:sp>
        <p:nvSpPr>
          <p:cNvPr id="26" name="Rectangle 25"/>
          <p:cNvSpPr/>
          <p:nvPr/>
        </p:nvSpPr>
        <p:spPr>
          <a:xfrm>
            <a:off x="7282391" y="2531967"/>
            <a:ext cx="722179" cy="555421"/>
          </a:xfrm>
          <a:prstGeom prst="rect">
            <a:avLst/>
          </a:prstGeom>
          <a:solidFill>
            <a:schemeClr val="accent1">
              <a:lumMod val="40000"/>
              <a:lumOff val="6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t>
            </a:r>
            <a:r>
              <a:rPr lang="en-US" sz="2400" b="1" i="1" dirty="0"/>
              <a:t>N</a:t>
            </a:r>
          </a:p>
        </p:txBody>
      </p:sp>
      <p:cxnSp>
        <p:nvCxnSpPr>
          <p:cNvPr id="27" name="Straight Arrow Connector 26"/>
          <p:cNvCxnSpPr/>
          <p:nvPr/>
        </p:nvCxnSpPr>
        <p:spPr>
          <a:xfrm flipH="1">
            <a:off x="5340096" y="1910523"/>
            <a:ext cx="1179528" cy="545149"/>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flipH="1">
            <a:off x="5899164" y="1910523"/>
            <a:ext cx="620461" cy="545149"/>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cxnSp>
        <p:nvCxnSpPr>
          <p:cNvPr id="29" name="Straight Arrow Connector 28"/>
          <p:cNvCxnSpPr/>
          <p:nvPr/>
        </p:nvCxnSpPr>
        <p:spPr>
          <a:xfrm>
            <a:off x="6519624" y="1910523"/>
            <a:ext cx="4874" cy="545149"/>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cxnSp>
        <p:nvCxnSpPr>
          <p:cNvPr id="31" name="Straight Arrow Connector 30"/>
          <p:cNvCxnSpPr/>
          <p:nvPr/>
        </p:nvCxnSpPr>
        <p:spPr>
          <a:xfrm>
            <a:off x="5340096" y="3145536"/>
            <a:ext cx="965663" cy="644540"/>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cxnSp>
        <p:nvCxnSpPr>
          <p:cNvPr id="32" name="Straight Arrow Connector 31"/>
          <p:cNvCxnSpPr/>
          <p:nvPr/>
        </p:nvCxnSpPr>
        <p:spPr>
          <a:xfrm>
            <a:off x="5899164" y="3145536"/>
            <a:ext cx="547357" cy="644540"/>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p:nvPr/>
        </p:nvCxnSpPr>
        <p:spPr>
          <a:xfrm>
            <a:off x="6512996" y="3145536"/>
            <a:ext cx="0" cy="644540"/>
          </a:xfrm>
          <a:prstGeom prst="straightConnector1">
            <a:avLst/>
          </a:prstGeom>
          <a:ln w="38100">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p:cNvCxnSpPr/>
          <p:nvPr/>
        </p:nvCxnSpPr>
        <p:spPr>
          <a:xfrm flipH="1">
            <a:off x="6720235" y="3145536"/>
            <a:ext cx="704693" cy="644540"/>
          </a:xfrm>
          <a:prstGeom prst="straightConnector1">
            <a:avLst/>
          </a:prstGeom>
          <a:ln w="38100">
            <a:solidFill>
              <a:schemeClr val="bg1">
                <a:lumMod val="65000"/>
              </a:schemeClr>
            </a:solidFill>
            <a:tailEnd type="arrow"/>
          </a:ln>
        </p:spPr>
        <p:style>
          <a:lnRef idx="2">
            <a:schemeClr val="dk1"/>
          </a:lnRef>
          <a:fillRef idx="0">
            <a:schemeClr val="dk1"/>
          </a:fillRef>
          <a:effectRef idx="1">
            <a:schemeClr val="dk1"/>
          </a:effectRef>
          <a:fontRef idx="minor">
            <a:schemeClr val="tx1"/>
          </a:fontRef>
        </p:style>
      </p:cxnSp>
      <p:sp>
        <p:nvSpPr>
          <p:cNvPr id="35" name="Rectangle 34"/>
          <p:cNvSpPr/>
          <p:nvPr/>
        </p:nvSpPr>
        <p:spPr>
          <a:xfrm>
            <a:off x="6235269" y="1275453"/>
            <a:ext cx="555453" cy="555421"/>
          </a:xfrm>
          <a:prstGeom prst="rect">
            <a:avLst/>
          </a:prstGeom>
          <a:solidFill>
            <a:schemeClr val="accent4"/>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a:t>
            </a:r>
          </a:p>
        </p:txBody>
      </p:sp>
      <p:sp>
        <p:nvSpPr>
          <p:cNvPr id="36" name="Rectangle 35"/>
          <p:cNvSpPr/>
          <p:nvPr/>
        </p:nvSpPr>
        <p:spPr>
          <a:xfrm>
            <a:off x="6235269" y="3869656"/>
            <a:ext cx="555453" cy="555421"/>
          </a:xfrm>
          <a:prstGeom prst="rect">
            <a:avLst/>
          </a:prstGeom>
          <a:solidFill>
            <a:schemeClr val="accent6"/>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p>
        </p:txBody>
      </p:sp>
      <p:sp>
        <p:nvSpPr>
          <p:cNvPr id="37" name="Content Placeholder 2"/>
          <p:cNvSpPr>
            <a:spLocks noGrp="1"/>
          </p:cNvSpPr>
          <p:nvPr>
            <p:ph idx="1"/>
          </p:nvPr>
        </p:nvSpPr>
        <p:spPr>
          <a:xfrm>
            <a:off x="1400878" y="3944668"/>
            <a:ext cx="4498286" cy="813072"/>
          </a:xfrm>
        </p:spPr>
        <p:txBody>
          <a:bodyPr>
            <a:normAutofit fontScale="92500" lnSpcReduction="20000"/>
          </a:bodyPr>
          <a:lstStyle/>
          <a:p>
            <a:r>
              <a:rPr lang="en-US" sz="2100" dirty="0"/>
              <a:t>Node names are used by various DAG features to modify their execution by DAG Manager.</a:t>
            </a:r>
          </a:p>
        </p:txBody>
      </p:sp>
    </p:spTree>
    <p:extLst>
      <p:ext uri="{BB962C8B-B14F-4D97-AF65-F5344CB8AC3E}">
        <p14:creationId xmlns:p14="http://schemas.microsoft.com/office/powerpoint/2010/main" val="942665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0877" y="205979"/>
            <a:ext cx="6436967" cy="857250"/>
          </a:xfrm>
        </p:spPr>
        <p:txBody>
          <a:bodyPr>
            <a:normAutofit fontScale="90000"/>
          </a:bodyPr>
          <a:lstStyle/>
          <a:p>
            <a:r>
              <a:rPr lang="en-US" dirty="0"/>
              <a:t>Basic DAG input file: </a:t>
            </a:r>
            <a:br>
              <a:rPr lang="en-US" dirty="0"/>
            </a:br>
            <a:r>
              <a:rPr lang="en-US" b="1" dirty="0"/>
              <a:t>JOB</a:t>
            </a:r>
            <a:r>
              <a:rPr lang="en-US" dirty="0"/>
              <a:t> nodes, </a:t>
            </a:r>
            <a:r>
              <a:rPr lang="en-US" b="1" dirty="0"/>
              <a:t>PARENT-CHILD </a:t>
            </a:r>
            <a:r>
              <a:rPr lang="en-US" dirty="0"/>
              <a:t>edges </a:t>
            </a:r>
          </a:p>
        </p:txBody>
      </p:sp>
      <p:sp>
        <p:nvSpPr>
          <p:cNvPr id="4" name="TextBox 3"/>
          <p:cNvSpPr txBox="1"/>
          <p:nvPr/>
        </p:nvSpPr>
        <p:spPr>
          <a:xfrm>
            <a:off x="1400877" y="1784775"/>
            <a:ext cx="3353289" cy="2031325"/>
          </a:xfrm>
          <a:prstGeom prst="rect">
            <a:avLst/>
          </a:prstGeom>
          <a:solidFill>
            <a:schemeClr val="bg2"/>
          </a:solidFill>
          <a:ln>
            <a:solidFill>
              <a:schemeClr val="tx1"/>
            </a:solidFill>
          </a:ln>
        </p:spPr>
        <p:txBody>
          <a:bodyPr wrap="square" rtlCol="0">
            <a:spAutoFit/>
          </a:bodyPr>
          <a:lstStyle/>
          <a:p>
            <a:r>
              <a:rPr lang="en-US" sz="1800" dirty="0">
                <a:latin typeface="Courier"/>
                <a:cs typeface="Courier"/>
              </a:rPr>
              <a:t>JOB </a:t>
            </a:r>
            <a:r>
              <a:rPr lang="en-US" sz="1800" b="1" dirty="0">
                <a:latin typeface="Courier"/>
                <a:cs typeface="Courier"/>
              </a:rPr>
              <a:t>A</a:t>
            </a:r>
            <a:r>
              <a:rPr lang="en-US" sz="1800" dirty="0">
                <a:latin typeface="Courier"/>
                <a:cs typeface="Courier"/>
              </a:rPr>
              <a:t> </a:t>
            </a:r>
            <a:r>
              <a:rPr lang="en-US" sz="1800" dirty="0" err="1">
                <a:latin typeface="Courier"/>
                <a:cs typeface="Courier"/>
              </a:rPr>
              <a:t>A.sub</a:t>
            </a:r>
            <a:endParaRPr lang="en-US" sz="1800" dirty="0">
              <a:latin typeface="Courier"/>
              <a:cs typeface="Courier"/>
            </a:endParaRPr>
          </a:p>
          <a:p>
            <a:r>
              <a:rPr lang="en-US" sz="1800" dirty="0">
                <a:latin typeface="Courier"/>
                <a:cs typeface="Courier"/>
              </a:rPr>
              <a:t>JOB </a:t>
            </a:r>
            <a:r>
              <a:rPr lang="en-US" sz="1800" b="1" dirty="0">
                <a:latin typeface="Courier"/>
                <a:cs typeface="Courier"/>
              </a:rPr>
              <a:t>B1</a:t>
            </a:r>
            <a:r>
              <a:rPr lang="en-US" sz="1800" dirty="0">
                <a:latin typeface="Courier"/>
                <a:cs typeface="Courier"/>
              </a:rPr>
              <a:t> B1.sub</a:t>
            </a:r>
          </a:p>
          <a:p>
            <a:r>
              <a:rPr lang="en-US" sz="1800" dirty="0">
                <a:latin typeface="Courier"/>
                <a:cs typeface="Courier"/>
              </a:rPr>
              <a:t>JOB </a:t>
            </a:r>
            <a:r>
              <a:rPr lang="en-US" sz="1800" b="1" dirty="0">
                <a:latin typeface="Courier"/>
                <a:cs typeface="Courier"/>
              </a:rPr>
              <a:t>B2</a:t>
            </a:r>
            <a:r>
              <a:rPr lang="en-US" sz="1800" dirty="0">
                <a:latin typeface="Courier"/>
                <a:cs typeface="Courier"/>
              </a:rPr>
              <a:t> B2.sub</a:t>
            </a:r>
          </a:p>
          <a:p>
            <a:r>
              <a:rPr lang="en-US" sz="1800" dirty="0">
                <a:latin typeface="Courier"/>
                <a:cs typeface="Courier"/>
              </a:rPr>
              <a:t>JOB </a:t>
            </a:r>
            <a:r>
              <a:rPr lang="en-US" sz="1800" b="1" dirty="0">
                <a:latin typeface="Courier"/>
                <a:cs typeface="Courier"/>
              </a:rPr>
              <a:t>B3</a:t>
            </a:r>
            <a:r>
              <a:rPr lang="en-US" sz="1800" dirty="0">
                <a:latin typeface="Courier"/>
                <a:cs typeface="Courier"/>
              </a:rPr>
              <a:t> B3.sub</a:t>
            </a:r>
          </a:p>
          <a:p>
            <a:r>
              <a:rPr lang="en-US" sz="1800" dirty="0">
                <a:latin typeface="Courier"/>
                <a:cs typeface="Courier"/>
              </a:rPr>
              <a:t>JOB </a:t>
            </a:r>
            <a:r>
              <a:rPr lang="en-US" sz="1800" b="1" dirty="0">
                <a:latin typeface="Courier"/>
                <a:cs typeface="Courier"/>
              </a:rPr>
              <a:t>C</a:t>
            </a:r>
            <a:r>
              <a:rPr lang="en-US" sz="1800" dirty="0">
                <a:latin typeface="Courier"/>
                <a:cs typeface="Courier"/>
              </a:rPr>
              <a:t> </a:t>
            </a:r>
            <a:r>
              <a:rPr lang="en-US" sz="1800" dirty="0" err="1">
                <a:latin typeface="Courier"/>
                <a:cs typeface="Courier"/>
              </a:rPr>
              <a:t>C.sub</a:t>
            </a:r>
            <a:endParaRPr lang="en-US" sz="1800" dirty="0">
              <a:latin typeface="Courier"/>
              <a:cs typeface="Courier"/>
            </a:endParaRPr>
          </a:p>
          <a:p>
            <a:r>
              <a:rPr lang="en-US" sz="1800" dirty="0">
                <a:latin typeface="Courier"/>
                <a:cs typeface="Courier"/>
              </a:rPr>
              <a:t>PARENT </a:t>
            </a:r>
            <a:r>
              <a:rPr lang="en-US" sz="1800" b="1" dirty="0">
                <a:latin typeface="Courier"/>
                <a:cs typeface="Courier"/>
              </a:rPr>
              <a:t>A</a:t>
            </a:r>
            <a:r>
              <a:rPr lang="en-US" sz="1800" dirty="0">
                <a:latin typeface="Courier"/>
                <a:cs typeface="Courier"/>
              </a:rPr>
              <a:t> CHILD </a:t>
            </a:r>
            <a:r>
              <a:rPr lang="en-US" sz="1800" b="1" dirty="0">
                <a:latin typeface="Courier"/>
                <a:cs typeface="Courier"/>
              </a:rPr>
              <a:t>B1 B2 B3</a:t>
            </a:r>
          </a:p>
          <a:p>
            <a:r>
              <a:rPr lang="en-US" sz="1800" dirty="0">
                <a:latin typeface="Courier"/>
                <a:cs typeface="Courier"/>
              </a:rPr>
              <a:t>PARENT </a:t>
            </a:r>
            <a:r>
              <a:rPr lang="en-US" sz="1800" b="1" dirty="0">
                <a:latin typeface="Courier"/>
                <a:cs typeface="Courier"/>
              </a:rPr>
              <a:t>B1 B2 B3 </a:t>
            </a:r>
            <a:r>
              <a:rPr lang="en-US" sz="1800" dirty="0">
                <a:latin typeface="Courier"/>
                <a:cs typeface="Courier"/>
              </a:rPr>
              <a:t>CHILD </a:t>
            </a:r>
            <a:r>
              <a:rPr lang="en-US" sz="1800" b="1" dirty="0">
                <a:latin typeface="Courier"/>
                <a:cs typeface="Courier"/>
              </a:rPr>
              <a:t>C</a:t>
            </a:r>
          </a:p>
        </p:txBody>
      </p:sp>
      <p:sp>
        <p:nvSpPr>
          <p:cNvPr id="20" name="TextBox 19"/>
          <p:cNvSpPr txBox="1"/>
          <p:nvPr/>
        </p:nvSpPr>
        <p:spPr>
          <a:xfrm>
            <a:off x="1377190" y="1407402"/>
            <a:ext cx="1156086" cy="415498"/>
          </a:xfrm>
          <a:prstGeom prst="rect">
            <a:avLst/>
          </a:prstGeom>
          <a:noFill/>
          <a:ln w="76200" cmpd="sng">
            <a:noFill/>
          </a:ln>
        </p:spPr>
        <p:txBody>
          <a:bodyPr wrap="none" rtlCol="0">
            <a:spAutoFit/>
          </a:bodyPr>
          <a:lstStyle/>
          <a:p>
            <a:r>
              <a:rPr lang="en-US" sz="2100" dirty="0" err="1">
                <a:solidFill>
                  <a:srgbClr val="000000"/>
                </a:solidFill>
                <a:latin typeface="Courier"/>
                <a:cs typeface="Courier"/>
              </a:rPr>
              <a:t>my.dag</a:t>
            </a:r>
            <a:endParaRPr lang="en-US" sz="2100" dirty="0">
              <a:solidFill>
                <a:srgbClr val="000000"/>
              </a:solidFill>
              <a:latin typeface="Courier"/>
              <a:cs typeface="Courier"/>
            </a:endParaRPr>
          </a:p>
        </p:txBody>
      </p:sp>
      <p:sp>
        <p:nvSpPr>
          <p:cNvPr id="21" name="Content Placeholder 2"/>
          <p:cNvSpPr>
            <a:spLocks noGrp="1"/>
          </p:cNvSpPr>
          <p:nvPr>
            <p:ph idx="1"/>
          </p:nvPr>
        </p:nvSpPr>
        <p:spPr>
          <a:xfrm>
            <a:off x="1400877" y="3869656"/>
            <a:ext cx="6353665" cy="813072"/>
          </a:xfrm>
        </p:spPr>
        <p:txBody>
          <a:bodyPr>
            <a:normAutofit fontScale="85000" lnSpcReduction="10000"/>
          </a:bodyPr>
          <a:lstStyle/>
          <a:p>
            <a:r>
              <a:rPr lang="en-US" sz="2100"/>
              <a:t>Node </a:t>
            </a:r>
            <a:r>
              <a:rPr lang="en-US" sz="2100" dirty="0"/>
              <a:t>names and filenames can be anything.</a:t>
            </a:r>
          </a:p>
          <a:p>
            <a:r>
              <a:rPr lang="en-US" sz="2100" dirty="0"/>
              <a:t>Node name and submit filename do not have to match.</a:t>
            </a:r>
          </a:p>
        </p:txBody>
      </p:sp>
      <p:sp>
        <p:nvSpPr>
          <p:cNvPr id="22" name="Rectangle 21"/>
          <p:cNvSpPr/>
          <p:nvPr/>
        </p:nvSpPr>
        <p:spPr>
          <a:xfrm>
            <a:off x="2621757" y="4854182"/>
            <a:ext cx="4993481" cy="323165"/>
          </a:xfrm>
          <a:prstGeom prst="rect">
            <a:avLst/>
          </a:prstGeom>
        </p:spPr>
        <p:txBody>
          <a:bodyPr wrap="square">
            <a:spAutoFit/>
          </a:bodyPr>
          <a:lstStyle/>
          <a:p>
            <a:r>
              <a:rPr lang="en-US" sz="1500" dirty="0">
                <a:solidFill>
                  <a:schemeClr val="accent1"/>
                </a:solidFill>
                <a:hlinkClick r:id="rId2"/>
              </a:rPr>
              <a:t>HTCondor </a:t>
            </a:r>
            <a:r>
              <a:rPr lang="en-US" sz="1500" dirty="0">
                <a:solidFill>
                  <a:schemeClr val="accent1"/>
                </a:solidFill>
                <a:hlinkClick r:id="rId3"/>
              </a:rPr>
              <a:t>Manual</a:t>
            </a:r>
            <a:r>
              <a:rPr lang="en-US" sz="1500" dirty="0">
                <a:solidFill>
                  <a:schemeClr val="accent1"/>
                </a:solidFill>
                <a:hlinkClick r:id="rId2"/>
              </a:rPr>
              <a:t>: DAGMan Applications &gt; DAG Input File</a:t>
            </a:r>
            <a:endParaRPr lang="en-US" sz="1500" dirty="0">
              <a:solidFill>
                <a:schemeClr val="accent1"/>
              </a:solidFill>
            </a:endParaRPr>
          </a:p>
        </p:txBody>
      </p:sp>
      <p:sp>
        <p:nvSpPr>
          <p:cNvPr id="24" name="Rectangle 23"/>
          <p:cNvSpPr/>
          <p:nvPr/>
        </p:nvSpPr>
        <p:spPr>
          <a:xfrm>
            <a:off x="4926743" y="1408316"/>
            <a:ext cx="1803699" cy="415498"/>
          </a:xfrm>
          <a:prstGeom prst="rect">
            <a:avLst/>
          </a:prstGeom>
        </p:spPr>
        <p:txBody>
          <a:bodyPr wrap="none">
            <a:spAutoFit/>
          </a:bodyPr>
          <a:lstStyle/>
          <a:p>
            <a:r>
              <a:rPr lang="en-US" sz="2100" dirty="0">
                <a:latin typeface="Courier"/>
                <a:cs typeface="Courier"/>
              </a:rPr>
              <a:t>(</a:t>
            </a:r>
            <a:r>
              <a:rPr lang="en-US" sz="2100" dirty="0" err="1">
                <a:latin typeface="Courier"/>
                <a:cs typeface="Courier"/>
              </a:rPr>
              <a:t>dag_dir</a:t>
            </a:r>
            <a:r>
              <a:rPr lang="en-US" sz="2100" dirty="0">
                <a:latin typeface="Courier"/>
                <a:cs typeface="Courier"/>
              </a:rPr>
              <a:t>)/</a:t>
            </a:r>
          </a:p>
        </p:txBody>
      </p:sp>
      <p:sp>
        <p:nvSpPr>
          <p:cNvPr id="9" name="Rectangle 8"/>
          <p:cNvSpPr/>
          <p:nvPr/>
        </p:nvSpPr>
        <p:spPr>
          <a:xfrm>
            <a:off x="5204223" y="1799817"/>
            <a:ext cx="2550319" cy="1672046"/>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US" sz="2100" dirty="0" err="1">
                <a:latin typeface="Courier" charset="0"/>
                <a:ea typeface="Courier" charset="0"/>
                <a:cs typeface="Courier" charset="0"/>
              </a:rPr>
              <a:t>A.sub</a:t>
            </a:r>
            <a:r>
              <a:rPr lang="en-US" sz="2100" dirty="0">
                <a:latin typeface="Courier" charset="0"/>
                <a:ea typeface="Courier" charset="0"/>
                <a:cs typeface="Courier" charset="0"/>
              </a:rPr>
              <a:t>		B1.sub</a:t>
            </a:r>
          </a:p>
          <a:p>
            <a:r>
              <a:rPr lang="en-US" sz="2100" dirty="0">
                <a:latin typeface="Courier" charset="0"/>
                <a:ea typeface="Courier" charset="0"/>
                <a:cs typeface="Courier" charset="0"/>
              </a:rPr>
              <a:t>B2.sub		B3.sub</a:t>
            </a:r>
          </a:p>
          <a:p>
            <a:r>
              <a:rPr lang="en-US" sz="2100" dirty="0" err="1">
                <a:latin typeface="Courier" charset="0"/>
                <a:ea typeface="Courier" charset="0"/>
                <a:cs typeface="Courier" charset="0"/>
              </a:rPr>
              <a:t>C.sub</a:t>
            </a:r>
            <a:r>
              <a:rPr lang="en-US" sz="2100" dirty="0">
                <a:latin typeface="Courier" charset="0"/>
                <a:ea typeface="Courier" charset="0"/>
                <a:cs typeface="Courier" charset="0"/>
              </a:rPr>
              <a:t>		</a:t>
            </a:r>
            <a:r>
              <a:rPr lang="en-US" sz="2100" dirty="0" err="1">
                <a:latin typeface="Courier" charset="0"/>
                <a:ea typeface="Courier" charset="0"/>
                <a:cs typeface="Courier" charset="0"/>
              </a:rPr>
              <a:t>my.dag</a:t>
            </a:r>
            <a:endParaRPr lang="en-US" sz="2100" dirty="0">
              <a:latin typeface="Courier" charset="0"/>
              <a:ea typeface="Courier" charset="0"/>
              <a:cs typeface="Courier" charset="0"/>
            </a:endParaRPr>
          </a:p>
          <a:p>
            <a:r>
              <a:rPr lang="en-US" sz="2100" i="1" dirty="0">
                <a:latin typeface="Courier" charset="0"/>
                <a:ea typeface="Courier" charset="0"/>
                <a:cs typeface="Courier" charset="0"/>
              </a:rPr>
              <a:t>(other job files)</a:t>
            </a:r>
          </a:p>
          <a:p>
            <a:r>
              <a:rPr lang="en-US" sz="2100" dirty="0">
                <a:latin typeface="Courier" charset="0"/>
                <a:ea typeface="Courier" charset="0"/>
                <a:cs typeface="Courier" charset="0"/>
              </a:rPr>
              <a:t>					</a:t>
            </a:r>
            <a:endParaRPr lang="en-US" sz="2100" b="1" dirty="0">
              <a:latin typeface="Courier" charset="0"/>
              <a:ea typeface="Courier" charset="0"/>
              <a:cs typeface="Courier" charset="0"/>
            </a:endParaRPr>
          </a:p>
        </p:txBody>
      </p:sp>
    </p:spTree>
    <p:extLst>
      <p:ext uri="{BB962C8B-B14F-4D97-AF65-F5344CB8AC3E}">
        <p14:creationId xmlns:p14="http://schemas.microsoft.com/office/powerpoint/2010/main" val="21196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5196898" y="1123325"/>
            <a:ext cx="2952770" cy="2550319"/>
          </a:xfrm>
          <a:prstGeom prst="rect">
            <a:avLst/>
          </a:prstGeom>
        </p:spPr>
      </p:pic>
      <p:sp>
        <p:nvSpPr>
          <p:cNvPr id="2" name="Title 1"/>
          <p:cNvSpPr>
            <a:spLocks noGrp="1"/>
          </p:cNvSpPr>
          <p:nvPr>
            <p:ph type="title"/>
          </p:nvPr>
        </p:nvSpPr>
        <p:spPr/>
        <p:txBody>
          <a:bodyPr>
            <a:normAutofit fontScale="90000"/>
          </a:bodyPr>
          <a:lstStyle/>
          <a:p>
            <a:r>
              <a:rPr lang="en-US" dirty="0"/>
              <a:t>Endless Workflow Possibilities</a:t>
            </a:r>
          </a:p>
        </p:txBody>
      </p:sp>
      <p:pic>
        <p:nvPicPr>
          <p:cNvPr id="4" name="Picture 3"/>
          <p:cNvPicPr>
            <a:picLocks noChangeAspect="1"/>
          </p:cNvPicPr>
          <p:nvPr/>
        </p:nvPicPr>
        <p:blipFill>
          <a:blip r:embed="rId3"/>
          <a:stretch>
            <a:fillRect/>
          </a:stretch>
        </p:blipFill>
        <p:spPr>
          <a:xfrm>
            <a:off x="1518049" y="1217744"/>
            <a:ext cx="1628774" cy="1745115"/>
          </a:xfrm>
          <a:prstGeom prst="rect">
            <a:avLst/>
          </a:prstGeom>
        </p:spPr>
      </p:pic>
      <p:sp>
        <p:nvSpPr>
          <p:cNvPr id="8" name="TextBox 7"/>
          <p:cNvSpPr txBox="1"/>
          <p:nvPr/>
        </p:nvSpPr>
        <p:spPr>
          <a:xfrm>
            <a:off x="1225334" y="2718611"/>
            <a:ext cx="2281955" cy="253916"/>
          </a:xfrm>
          <a:prstGeom prst="rect">
            <a:avLst/>
          </a:prstGeom>
          <a:noFill/>
          <a:ln w="76200" cmpd="sng">
            <a:noFill/>
          </a:ln>
        </p:spPr>
        <p:txBody>
          <a:bodyPr wrap="square" rtlCol="0">
            <a:spAutoFit/>
          </a:bodyPr>
          <a:lstStyle/>
          <a:p>
            <a:r>
              <a:rPr lang="en-US" sz="1050" dirty="0">
                <a:solidFill>
                  <a:schemeClr val="tx1">
                    <a:lumMod val="50000"/>
                    <a:lumOff val="50000"/>
                  </a:schemeClr>
                </a:solidFill>
                <a:cs typeface="Courier"/>
              </a:rPr>
              <a:t>Wikimedia Commons</a:t>
            </a:r>
          </a:p>
        </p:txBody>
      </p:sp>
      <p:pic>
        <p:nvPicPr>
          <p:cNvPr id="9" name="Picture 8"/>
          <p:cNvPicPr>
            <a:picLocks noChangeAspect="1"/>
          </p:cNvPicPr>
          <p:nvPr/>
        </p:nvPicPr>
        <p:blipFill>
          <a:blip r:embed="rId4"/>
          <a:stretch>
            <a:fillRect/>
          </a:stretch>
        </p:blipFill>
        <p:spPr>
          <a:xfrm>
            <a:off x="2798554" y="3124015"/>
            <a:ext cx="2539603" cy="1637860"/>
          </a:xfrm>
          <a:prstGeom prst="rect">
            <a:avLst/>
          </a:prstGeom>
        </p:spPr>
      </p:pic>
      <p:sp>
        <p:nvSpPr>
          <p:cNvPr id="10" name="Rectangle 9"/>
          <p:cNvSpPr/>
          <p:nvPr/>
        </p:nvSpPr>
        <p:spPr>
          <a:xfrm>
            <a:off x="2889651" y="4866502"/>
            <a:ext cx="4618433" cy="276999"/>
          </a:xfrm>
          <a:prstGeom prst="rect">
            <a:avLst/>
          </a:prstGeom>
        </p:spPr>
        <p:txBody>
          <a:bodyPr wrap="square">
            <a:spAutoFit/>
          </a:bodyPr>
          <a:lstStyle/>
          <a:p>
            <a:r>
              <a:rPr lang="en-US" sz="1200" dirty="0">
                <a:solidFill>
                  <a:schemeClr val="tx1">
                    <a:lumMod val="50000"/>
                    <a:lumOff val="50000"/>
                  </a:schemeClr>
                </a:solidFill>
              </a:rPr>
              <a:t>https://</a:t>
            </a:r>
            <a:r>
              <a:rPr lang="en-US" sz="1200" dirty="0" err="1">
                <a:solidFill>
                  <a:schemeClr val="tx1">
                    <a:lumMod val="50000"/>
                    <a:lumOff val="50000"/>
                  </a:schemeClr>
                </a:solidFill>
              </a:rPr>
              <a:t>confluence.pegasus.isi.edu</a:t>
            </a:r>
            <a:r>
              <a:rPr lang="en-US" sz="1200" dirty="0">
                <a:solidFill>
                  <a:schemeClr val="tx1">
                    <a:lumMod val="50000"/>
                    <a:lumOff val="50000"/>
                  </a:schemeClr>
                </a:solidFill>
              </a:rPr>
              <a:t>/display/</a:t>
            </a:r>
            <a:r>
              <a:rPr lang="en-US" sz="1200" dirty="0" err="1">
                <a:solidFill>
                  <a:schemeClr val="tx1">
                    <a:lumMod val="50000"/>
                    <a:lumOff val="50000"/>
                  </a:schemeClr>
                </a:solidFill>
              </a:rPr>
              <a:t>pegasus</a:t>
            </a:r>
            <a:r>
              <a:rPr lang="en-US" sz="1200" dirty="0">
                <a:solidFill>
                  <a:schemeClr val="tx1">
                    <a:lumMod val="50000"/>
                    <a:lumOff val="50000"/>
                  </a:schemeClr>
                </a:solidFill>
              </a:rPr>
              <a:t>/</a:t>
            </a:r>
            <a:r>
              <a:rPr lang="en-US" sz="1200" dirty="0" err="1">
                <a:solidFill>
                  <a:schemeClr val="tx1">
                    <a:lumMod val="50000"/>
                    <a:lumOff val="50000"/>
                  </a:schemeClr>
                </a:solidFill>
              </a:rPr>
              <a:t>WorkflowGenerator</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16106560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BC5D25-450D-522D-1540-B57A187920B5}"/>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E0C12153-ECF7-6C51-B134-08CAA554A9DE}"/>
              </a:ext>
            </a:extLst>
          </p:cNvPr>
          <p:cNvSpPr>
            <a:spLocks noGrp="1"/>
          </p:cNvSpPr>
          <p:nvPr>
            <p:ph type="title"/>
          </p:nvPr>
        </p:nvSpPr>
        <p:spPr/>
        <p:txBody>
          <a:bodyPr/>
          <a:lstStyle/>
          <a:p>
            <a:r>
              <a:rPr lang="en-US"/>
              <a:t>Advanced tricks…</a:t>
            </a:r>
          </a:p>
        </p:txBody>
      </p:sp>
    </p:spTree>
    <p:extLst>
      <p:ext uri="{BB962C8B-B14F-4D97-AF65-F5344CB8AC3E}">
        <p14:creationId xmlns:p14="http://schemas.microsoft.com/office/powerpoint/2010/main" val="14678623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15D0AA-78A2-2796-4E16-CC79171E1711}"/>
              </a:ext>
            </a:extLst>
          </p:cNvPr>
          <p:cNvSpPr>
            <a:spLocks noGrp="1"/>
          </p:cNvSpPr>
          <p:nvPr>
            <p:ph type="title"/>
          </p:nvPr>
        </p:nvSpPr>
        <p:spPr>
          <a:xfrm>
            <a:off x="-50006" y="330994"/>
            <a:ext cx="9144000" cy="685800"/>
          </a:xfrm>
        </p:spPr>
        <p:txBody>
          <a:bodyPr/>
          <a:lstStyle/>
          <a:p>
            <a:r>
              <a:rPr lang="en-US" dirty="0"/>
              <a:t>Late Materialization:</a:t>
            </a:r>
            <a:br>
              <a:rPr lang="en-US" dirty="0"/>
            </a:br>
            <a:r>
              <a:rPr lang="en-US" dirty="0"/>
              <a:t>1 Million Jobs, 1 second submit</a:t>
            </a:r>
          </a:p>
        </p:txBody>
      </p:sp>
      <p:sp>
        <p:nvSpPr>
          <p:cNvPr id="4" name="Content Placeholder 1">
            <a:extLst>
              <a:ext uri="{FF2B5EF4-FFF2-40B4-BE49-F238E27FC236}">
                <a16:creationId xmlns:a16="http://schemas.microsoft.com/office/drawing/2014/main" id="{EEE102B8-AEEA-CA20-0F99-4061D63ABEBE}"/>
              </a:ext>
            </a:extLst>
          </p:cNvPr>
          <p:cNvSpPr txBox="1">
            <a:spLocks/>
          </p:cNvSpPr>
          <p:nvPr/>
        </p:nvSpPr>
        <p:spPr bwMode="auto">
          <a:xfrm>
            <a:off x="1139825" y="1383506"/>
            <a:ext cx="6764337" cy="34290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08000"/>
              </a:buClr>
              <a:buSzPct val="120000"/>
              <a:buChar char="›"/>
              <a:defRPr sz="3200">
                <a:solidFill>
                  <a:schemeClr val="tx1"/>
                </a:solidFill>
                <a:latin typeface="+mn-lt"/>
                <a:ea typeface="MS PGothic" pitchFamily="34" charset="-128"/>
                <a:cs typeface="MS PGothic" pitchFamily="34" charset="-128"/>
              </a:defRPr>
            </a:lvl1pPr>
            <a:lvl2pPr marL="742950" indent="-285750" algn="l" rtl="0" eaLnBrk="1" fontAlgn="base" hangingPunct="1">
              <a:spcBef>
                <a:spcPct val="20000"/>
              </a:spcBef>
              <a:spcAft>
                <a:spcPct val="0"/>
              </a:spcAft>
              <a:buSzPct val="90000"/>
              <a:buFont typeface="Marlett" pitchFamily="2" charset="2"/>
              <a:buChar char="h"/>
              <a:defRPr sz="2800">
                <a:solidFill>
                  <a:schemeClr val="tx1"/>
                </a:solidFill>
                <a:latin typeface="+mn-lt"/>
                <a:ea typeface="MS PGothic" pitchFamily="34" charset="-128"/>
                <a:cs typeface="Arial" charset="0"/>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Arial" charset="0"/>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Arial" charset="0"/>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ea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mn-lt"/>
                <a:ea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mn-lt"/>
                <a:ea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mn-lt"/>
                <a:ea typeface="Arial" charset="0"/>
                <a:cs typeface="+mn-cs"/>
              </a:defRPr>
            </a:lvl9pPr>
          </a:lstStyle>
          <a:p>
            <a:pPr marL="0" indent="0">
              <a:buFontTx/>
              <a:buNone/>
            </a:pPr>
            <a:r>
              <a:rPr lang="en-US" sz="2800" kern="0" dirty="0">
                <a:solidFill>
                  <a:schemeClr val="bg2"/>
                </a:solidFill>
                <a:latin typeface="Courier New" panose="02070309020205020404" pitchFamily="49" charset="0"/>
                <a:cs typeface="Courier New" panose="02070309020205020404" pitchFamily="49" charset="0"/>
              </a:rPr>
              <a:t>executable = </a:t>
            </a:r>
            <a:r>
              <a:rPr lang="en-US" sz="2800" kern="0" dirty="0" err="1">
                <a:solidFill>
                  <a:schemeClr val="bg2"/>
                </a:solidFill>
                <a:latin typeface="Courier New" panose="02070309020205020404" pitchFamily="49" charset="0"/>
                <a:cs typeface="Courier New" panose="02070309020205020404" pitchFamily="49" charset="0"/>
              </a:rPr>
              <a:t>my_program</a:t>
            </a:r>
            <a:endParaRPr lang="en-US" sz="2800" kern="0" dirty="0">
              <a:solidFill>
                <a:schemeClr val="bg2"/>
              </a:solidFill>
              <a:latin typeface="Courier New" panose="02070309020205020404" pitchFamily="49" charset="0"/>
              <a:cs typeface="Courier New" panose="02070309020205020404" pitchFamily="49" charset="0"/>
            </a:endParaRPr>
          </a:p>
          <a:p>
            <a:pPr marL="0" indent="0">
              <a:buFontTx/>
              <a:buNone/>
            </a:pPr>
            <a:r>
              <a:rPr lang="en-US" sz="2800" kern="0" dirty="0">
                <a:solidFill>
                  <a:schemeClr val="bg2"/>
                </a:solidFill>
                <a:latin typeface="Courier New" panose="02070309020205020404" pitchFamily="49" charset="0"/>
                <a:cs typeface="Courier New" panose="02070309020205020404" pitchFamily="49" charset="0"/>
              </a:rPr>
              <a:t>arguments = common $(A)</a:t>
            </a:r>
          </a:p>
          <a:p>
            <a:pPr marL="0" indent="0">
              <a:buFontTx/>
              <a:buNone/>
            </a:pPr>
            <a:r>
              <a:rPr lang="en-US" sz="2800" b="1" kern="0" dirty="0" err="1">
                <a:solidFill>
                  <a:schemeClr val="bg2"/>
                </a:solidFill>
                <a:latin typeface="Courier New" panose="02070309020205020404" pitchFamily="49" charset="0"/>
                <a:cs typeface="Courier New" panose="02070309020205020404" pitchFamily="49" charset="0"/>
              </a:rPr>
              <a:t>max_idle</a:t>
            </a:r>
            <a:r>
              <a:rPr lang="en-US" sz="2800" b="1" kern="0" dirty="0">
                <a:solidFill>
                  <a:schemeClr val="bg2"/>
                </a:solidFill>
                <a:latin typeface="Courier New" panose="02070309020205020404" pitchFamily="49" charset="0"/>
                <a:cs typeface="Courier New" panose="02070309020205020404" pitchFamily="49" charset="0"/>
              </a:rPr>
              <a:t> = 100</a:t>
            </a:r>
            <a:br>
              <a:rPr lang="en-US" sz="2800" kern="0" dirty="0">
                <a:solidFill>
                  <a:schemeClr val="bg2"/>
                </a:solidFill>
                <a:latin typeface="Courier New" panose="02070309020205020404" pitchFamily="49" charset="0"/>
                <a:cs typeface="Courier New" panose="02070309020205020404" pitchFamily="49" charset="0"/>
              </a:rPr>
            </a:br>
            <a:r>
              <a:rPr lang="en-US" sz="2800" kern="0" dirty="0" err="1">
                <a:solidFill>
                  <a:schemeClr val="bg2"/>
                </a:solidFill>
                <a:latin typeface="Courier New" panose="02070309020205020404" pitchFamily="49" charset="0"/>
                <a:cs typeface="Courier New" panose="02070309020205020404" pitchFamily="49" charset="0"/>
              </a:rPr>
              <a:t>request_memory</a:t>
            </a:r>
            <a:r>
              <a:rPr lang="en-US" sz="2800" kern="0" dirty="0">
                <a:solidFill>
                  <a:schemeClr val="bg2"/>
                </a:solidFill>
                <a:latin typeface="Courier New" panose="02070309020205020404" pitchFamily="49" charset="0"/>
                <a:cs typeface="Courier New" panose="02070309020205020404" pitchFamily="49" charset="0"/>
              </a:rPr>
              <a:t> = 1G</a:t>
            </a:r>
            <a:br>
              <a:rPr lang="en-US" sz="2800" kern="0" dirty="0">
                <a:solidFill>
                  <a:schemeClr val="bg2"/>
                </a:solidFill>
                <a:latin typeface="Courier New" panose="02070309020205020404" pitchFamily="49" charset="0"/>
                <a:cs typeface="Courier New" panose="02070309020205020404" pitchFamily="49" charset="0"/>
              </a:rPr>
            </a:br>
            <a:r>
              <a:rPr lang="en-US" sz="2800" kern="0" dirty="0" err="1">
                <a:solidFill>
                  <a:schemeClr val="bg2"/>
                </a:solidFill>
                <a:latin typeface="Courier New" panose="02070309020205020404" pitchFamily="49" charset="0"/>
                <a:cs typeface="Courier New" panose="02070309020205020404" pitchFamily="49" charset="0"/>
              </a:rPr>
              <a:t>request_cpus</a:t>
            </a:r>
            <a:r>
              <a:rPr lang="en-US" sz="2800" kern="0" dirty="0">
                <a:solidFill>
                  <a:schemeClr val="bg2"/>
                </a:solidFill>
                <a:latin typeface="Courier New" panose="02070309020205020404" pitchFamily="49" charset="0"/>
                <a:cs typeface="Courier New" panose="02070309020205020404" pitchFamily="49" charset="0"/>
              </a:rPr>
              <a:t>   = 2</a:t>
            </a:r>
            <a:br>
              <a:rPr lang="en-US" sz="2800" kern="0" dirty="0">
                <a:solidFill>
                  <a:schemeClr val="bg2"/>
                </a:solidFill>
                <a:latin typeface="Courier New" panose="02070309020205020404" pitchFamily="49" charset="0"/>
                <a:cs typeface="Courier New" panose="02070309020205020404" pitchFamily="49" charset="0"/>
              </a:rPr>
            </a:br>
            <a:r>
              <a:rPr lang="en-US" sz="2800" kern="0" dirty="0" err="1">
                <a:solidFill>
                  <a:schemeClr val="bg2"/>
                </a:solidFill>
                <a:latin typeface="Courier New" panose="02070309020205020404" pitchFamily="49" charset="0"/>
                <a:cs typeface="Courier New" panose="02070309020205020404" pitchFamily="49" charset="0"/>
              </a:rPr>
              <a:t>request_disk</a:t>
            </a:r>
            <a:r>
              <a:rPr lang="en-US" sz="2800" kern="0" dirty="0">
                <a:solidFill>
                  <a:schemeClr val="bg2"/>
                </a:solidFill>
                <a:latin typeface="Courier New" panose="02070309020205020404" pitchFamily="49" charset="0"/>
                <a:cs typeface="Courier New" panose="02070309020205020404" pitchFamily="49" charset="0"/>
              </a:rPr>
              <a:t>   = 3G</a:t>
            </a:r>
          </a:p>
          <a:p>
            <a:pPr marL="0" indent="0">
              <a:buFontTx/>
              <a:buNone/>
            </a:pPr>
            <a:r>
              <a:rPr lang="en-US" sz="2800" kern="0" dirty="0">
                <a:solidFill>
                  <a:schemeClr val="bg2"/>
                </a:solidFill>
                <a:latin typeface="Courier New" panose="02070309020205020404" pitchFamily="49" charset="0"/>
                <a:cs typeface="Courier New" panose="02070309020205020404" pitchFamily="49" charset="0"/>
              </a:rPr>
              <a:t>queue A from </a:t>
            </a:r>
            <a:r>
              <a:rPr lang="en-US" sz="2800" kern="0" dirty="0" err="1">
                <a:solidFill>
                  <a:schemeClr val="bg2"/>
                </a:solidFill>
                <a:latin typeface="Courier New" panose="02070309020205020404" pitchFamily="49" charset="0"/>
                <a:cs typeface="Courier New" panose="02070309020205020404" pitchFamily="49" charset="0"/>
              </a:rPr>
              <a:t>args_file</a:t>
            </a:r>
            <a:endParaRPr lang="en-US" sz="2800" kern="0"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2614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56E9A-B6C6-4D0A-8B73-A0531B7A9C3B}"/>
              </a:ext>
            </a:extLst>
          </p:cNvPr>
          <p:cNvSpPr>
            <a:spLocks noGrp="1"/>
          </p:cNvSpPr>
          <p:nvPr>
            <p:ph type="title"/>
          </p:nvPr>
        </p:nvSpPr>
        <p:spPr>
          <a:xfrm>
            <a:off x="0" y="307051"/>
            <a:ext cx="9144000" cy="685800"/>
          </a:xfrm>
        </p:spPr>
        <p:txBody>
          <a:bodyPr/>
          <a:lstStyle/>
          <a:p>
            <a:r>
              <a:rPr lang="en-US" dirty="0" err="1"/>
              <a:t>ssh_to_job</a:t>
            </a:r>
            <a:br>
              <a:rPr lang="en-US" dirty="0"/>
            </a:br>
            <a:r>
              <a:rPr lang="en-US" dirty="0"/>
              <a:t>debugging made easy…</a:t>
            </a:r>
          </a:p>
        </p:txBody>
      </p:sp>
      <p:sp>
        <p:nvSpPr>
          <p:cNvPr id="4" name="Content Placeholder 1">
            <a:extLst>
              <a:ext uri="{FF2B5EF4-FFF2-40B4-BE49-F238E27FC236}">
                <a16:creationId xmlns:a16="http://schemas.microsoft.com/office/drawing/2014/main" id="{166ACEC8-75D0-78C4-E0C8-7BCD132861EC}"/>
              </a:ext>
            </a:extLst>
          </p:cNvPr>
          <p:cNvSpPr>
            <a:spLocks noGrp="1"/>
          </p:cNvSpPr>
          <p:nvPr>
            <p:ph idx="1"/>
          </p:nvPr>
        </p:nvSpPr>
        <p:spPr>
          <a:xfrm>
            <a:off x="372269" y="1733550"/>
            <a:ext cx="8399462" cy="3170635"/>
          </a:xfrm>
          <a:solidFill>
            <a:schemeClr val="tx1"/>
          </a:solidFill>
        </p:spPr>
        <p:txBody>
          <a:bodyPr/>
          <a:lstStyle/>
          <a:p>
            <a:pPr marL="0" indent="0">
              <a:buNone/>
            </a:pPr>
            <a:r>
              <a:rPr lang="en-US" sz="2800" dirty="0">
                <a:solidFill>
                  <a:schemeClr val="bg2"/>
                </a:solidFill>
                <a:latin typeface="Courier New" panose="02070309020205020404" pitchFamily="49" charset="0"/>
                <a:cs typeface="Courier New" panose="02070309020205020404" pitchFamily="49" charset="0"/>
              </a:rPr>
              <a:t>$ </a:t>
            </a:r>
            <a:r>
              <a:rPr lang="en-US" sz="2800" dirty="0" err="1">
                <a:solidFill>
                  <a:schemeClr val="bg2"/>
                </a:solidFill>
                <a:latin typeface="Courier New" panose="02070309020205020404" pitchFamily="49" charset="0"/>
                <a:cs typeface="Courier New" panose="02070309020205020404" pitchFamily="49" charset="0"/>
              </a:rPr>
              <a:t>condor_ssh_to_job</a:t>
            </a:r>
            <a:r>
              <a:rPr lang="en-US" sz="2800" dirty="0">
                <a:solidFill>
                  <a:schemeClr val="bg2"/>
                </a:solidFill>
                <a:latin typeface="Courier New" panose="02070309020205020404" pitchFamily="49" charset="0"/>
                <a:cs typeface="Courier New" panose="02070309020205020404" pitchFamily="49" charset="0"/>
              </a:rPr>
              <a:t> </a:t>
            </a:r>
            <a:r>
              <a:rPr lang="en-US" sz="2800" dirty="0" err="1">
                <a:solidFill>
                  <a:schemeClr val="bg2"/>
                </a:solidFill>
                <a:latin typeface="Courier New" panose="02070309020205020404" pitchFamily="49" charset="0"/>
                <a:cs typeface="Courier New" panose="02070309020205020404" pitchFamily="49" charset="0"/>
              </a:rPr>
              <a:t>my_job_id</a:t>
            </a:r>
            <a:endParaRPr lang="en-US" sz="2800" dirty="0">
              <a:solidFill>
                <a:schemeClr val="bg2"/>
              </a:solidFill>
              <a:latin typeface="Courier New" panose="02070309020205020404" pitchFamily="49" charset="0"/>
              <a:cs typeface="Courier New" panose="02070309020205020404" pitchFamily="49" charset="0"/>
            </a:endParaRPr>
          </a:p>
          <a:p>
            <a:pPr marL="0" indent="0">
              <a:buNone/>
            </a:pPr>
            <a:r>
              <a:rPr lang="en-US" sz="2000" dirty="0">
                <a:solidFill>
                  <a:schemeClr val="bg2"/>
                </a:solidFill>
                <a:latin typeface="Courier New" panose="02070309020205020404" pitchFamily="49" charset="0"/>
                <a:cs typeface="Courier New" panose="02070309020205020404" pitchFamily="49" charset="0"/>
              </a:rPr>
              <a:t>Welcome to slot1@some_machine!</a:t>
            </a:r>
          </a:p>
          <a:p>
            <a:pPr marL="0" indent="0">
              <a:buNone/>
            </a:pPr>
            <a:r>
              <a:rPr lang="en-US" sz="2000" dirty="0">
                <a:solidFill>
                  <a:schemeClr val="bg2"/>
                </a:solidFill>
                <a:latin typeface="Courier New" panose="02070309020205020404" pitchFamily="49" charset="0"/>
                <a:cs typeface="Courier New" panose="02070309020205020404" pitchFamily="49" charset="0"/>
              </a:rPr>
              <a:t>Your condor job is running with </a:t>
            </a:r>
            <a:r>
              <a:rPr lang="en-US" sz="2000" dirty="0" err="1">
                <a:solidFill>
                  <a:schemeClr val="bg2"/>
                </a:solidFill>
                <a:latin typeface="Courier New" panose="02070309020205020404" pitchFamily="49" charset="0"/>
                <a:cs typeface="Courier New" panose="02070309020205020404" pitchFamily="49" charset="0"/>
              </a:rPr>
              <a:t>pid</a:t>
            </a:r>
            <a:r>
              <a:rPr lang="en-US" sz="2000" dirty="0">
                <a:solidFill>
                  <a:schemeClr val="bg2"/>
                </a:solidFill>
                <a:latin typeface="Courier New" panose="02070309020205020404" pitchFamily="49" charset="0"/>
                <a:cs typeface="Courier New" panose="02070309020205020404" pitchFamily="49" charset="0"/>
              </a:rPr>
              <a:t>(s) 2544770</a:t>
            </a:r>
          </a:p>
          <a:p>
            <a:pPr marL="0" indent="0">
              <a:buNone/>
            </a:pPr>
            <a:r>
              <a:rPr lang="en-US" sz="2000" dirty="0">
                <a:solidFill>
                  <a:schemeClr val="bg2"/>
                </a:solidFill>
                <a:latin typeface="Courier New" panose="02070309020205020404" pitchFamily="49" charset="0"/>
                <a:cs typeface="Courier New" panose="02070309020205020404" pitchFamily="49" charset="0"/>
              </a:rPr>
              <a:t>$ ...</a:t>
            </a:r>
            <a:endParaRPr lang="en-US" sz="2800"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79269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38000"/>
                    </a14:imgEffect>
                  </a14:imgLayer>
                </a14:imgProps>
              </a:ext>
              <a:ext uri="{28A0092B-C50C-407E-A947-70E740481C1C}">
                <a14:useLocalDpi xmlns:a14="http://schemas.microsoft.com/office/drawing/2010/main" val="0"/>
              </a:ext>
            </a:extLst>
          </a:blip>
          <a:srcRect/>
          <a:stretch>
            <a:fillRect/>
          </a:stretch>
        </p:blipFill>
        <p:spPr bwMode="auto">
          <a:xfrm flipH="1">
            <a:off x="1079834" y="600829"/>
            <a:ext cx="6921166" cy="4614110"/>
          </a:xfrm>
          <a:prstGeom prst="rect">
            <a:avLst/>
          </a:prstGeom>
          <a:noFill/>
          <a:ln>
            <a:noFill/>
          </a:ln>
          <a:scene3d>
            <a:camera prst="orthographicFront">
              <a:rot lat="0" lon="21299992"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ular Callout 3"/>
          <p:cNvSpPr/>
          <p:nvPr/>
        </p:nvSpPr>
        <p:spPr bwMode="auto">
          <a:xfrm>
            <a:off x="4463718" y="985838"/>
            <a:ext cx="3257549" cy="3514725"/>
          </a:xfrm>
          <a:prstGeom prst="wedgeRectCallout">
            <a:avLst>
              <a:gd name="adj1" fmla="val -70457"/>
              <a:gd name="adj2" fmla="val -17878"/>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“My laptop will take three years to complete my analysis, and I want to submit a paper in three weeks</a:t>
            </a:r>
            <a:r>
              <a:rPr lang="en-US" sz="2100" dirty="0">
                <a:latin typeface="Times New Roman" charset="0"/>
                <a:ea typeface="ＭＳ Ｐゴシック" charset="0"/>
              </a:rPr>
              <a:t>”</a:t>
            </a:r>
          </a:p>
        </p:txBody>
      </p:sp>
      <p:sp>
        <p:nvSpPr>
          <p:cNvPr id="6" name="Rectangular Callout 5"/>
          <p:cNvSpPr/>
          <p:nvPr/>
        </p:nvSpPr>
        <p:spPr bwMode="auto">
          <a:xfrm>
            <a:off x="4540417" y="802356"/>
            <a:ext cx="3257549" cy="3514725"/>
          </a:xfrm>
          <a:prstGeom prst="wedgeRectCallout">
            <a:avLst>
              <a:gd name="adj1" fmla="val -70457"/>
              <a:gd name="adj2" fmla="val -17878"/>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“1,000x more compute, could revolutionize</a:t>
            </a:r>
          </a:p>
          <a:p>
            <a:r>
              <a:rPr lang="en-US" sz="3300" dirty="0">
                <a:latin typeface="Times New Roman" charset="0"/>
                <a:ea typeface="ＭＳ Ｐゴシック" charset="0"/>
              </a:rPr>
              <a:t>my field</a:t>
            </a:r>
            <a:r>
              <a:rPr lang="en-US" sz="2100" dirty="0">
                <a:latin typeface="Times New Roman" charset="0"/>
                <a:ea typeface="ＭＳ Ｐゴシック" charset="0"/>
              </a:rPr>
              <a:t>”</a:t>
            </a:r>
          </a:p>
        </p:txBody>
      </p:sp>
      <p:sp>
        <p:nvSpPr>
          <p:cNvPr id="2" name="Rectangular Callout 6">
            <a:extLst>
              <a:ext uri="{FF2B5EF4-FFF2-40B4-BE49-F238E27FC236}">
                <a16:creationId xmlns:a16="http://schemas.microsoft.com/office/drawing/2014/main" id="{8D48D374-C003-5E6F-5F4D-D1ACB39D78AA}"/>
              </a:ext>
            </a:extLst>
          </p:cNvPr>
          <p:cNvSpPr/>
          <p:nvPr/>
        </p:nvSpPr>
        <p:spPr bwMode="auto">
          <a:xfrm>
            <a:off x="4807117" y="1069056"/>
            <a:ext cx="3257549" cy="3514725"/>
          </a:xfrm>
          <a:prstGeom prst="wedgeRectCallout">
            <a:avLst>
              <a:gd name="adj1" fmla="val -70457"/>
              <a:gd name="adj2" fmla="val -17878"/>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“I'm a Chemist,</a:t>
            </a:r>
          </a:p>
          <a:p>
            <a:endParaRPr lang="en-US" sz="3300" dirty="0">
              <a:latin typeface="Times New Roman" charset="0"/>
              <a:ea typeface="ＭＳ Ｐゴシック" charset="0"/>
            </a:endParaRPr>
          </a:p>
          <a:p>
            <a:r>
              <a:rPr lang="en-US" sz="3300" dirty="0">
                <a:latin typeface="Times New Roman" charset="0"/>
                <a:ea typeface="ＭＳ Ｐゴシック" charset="0"/>
              </a:rPr>
              <a:t>Can't spend hours supervising runs of programs</a:t>
            </a:r>
            <a:r>
              <a:rPr lang="en-US" sz="2100" dirty="0">
                <a:latin typeface="Times New Roman" charset="0"/>
                <a:ea typeface="ＭＳ Ｐゴシック" charset="0"/>
              </a:rPr>
              <a:t>”</a:t>
            </a:r>
          </a:p>
        </p:txBody>
      </p:sp>
    </p:spTree>
    <p:extLst>
      <p:ext uri="{BB962C8B-B14F-4D97-AF65-F5344CB8AC3E}">
        <p14:creationId xmlns:p14="http://schemas.microsoft.com/office/powerpoint/2010/main" val="248347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2" grpId="0" animBg="1"/>
      <p:bldP spid="2"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3B09F-1FA3-535F-9792-D68ED5078A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D0EC11B-D35D-A516-E479-FF6C02532DD3}"/>
              </a:ext>
            </a:extLst>
          </p:cNvPr>
          <p:cNvSpPr>
            <a:spLocks noGrp="1"/>
          </p:cNvSpPr>
          <p:nvPr>
            <p:ph type="title"/>
          </p:nvPr>
        </p:nvSpPr>
        <p:spPr>
          <a:xfrm>
            <a:off x="-50006" y="330994"/>
            <a:ext cx="9144000" cy="685800"/>
          </a:xfrm>
        </p:spPr>
        <p:txBody>
          <a:bodyPr/>
          <a:lstStyle/>
          <a:p>
            <a:r>
              <a:rPr lang="en-US" dirty="0"/>
              <a:t>GPU Request:</a:t>
            </a:r>
            <a:br>
              <a:rPr lang="en-US" dirty="0"/>
            </a:br>
            <a:r>
              <a:rPr lang="en-US" dirty="0"/>
              <a:t>Less specific -&gt; more workers</a:t>
            </a:r>
          </a:p>
        </p:txBody>
      </p:sp>
      <p:sp>
        <p:nvSpPr>
          <p:cNvPr id="4" name="Content Placeholder 1">
            <a:extLst>
              <a:ext uri="{FF2B5EF4-FFF2-40B4-BE49-F238E27FC236}">
                <a16:creationId xmlns:a16="http://schemas.microsoft.com/office/drawing/2014/main" id="{CF626AF6-A703-1EF6-8C3D-DEA1B8AF7783}"/>
              </a:ext>
            </a:extLst>
          </p:cNvPr>
          <p:cNvSpPr txBox="1">
            <a:spLocks/>
          </p:cNvSpPr>
          <p:nvPr/>
        </p:nvSpPr>
        <p:spPr bwMode="auto">
          <a:xfrm>
            <a:off x="1139825" y="1383506"/>
            <a:ext cx="6764337" cy="34290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08000"/>
              </a:buClr>
              <a:buSzPct val="120000"/>
              <a:buChar char="›"/>
              <a:defRPr sz="3200">
                <a:solidFill>
                  <a:schemeClr val="tx1"/>
                </a:solidFill>
                <a:latin typeface="+mn-lt"/>
                <a:ea typeface="MS PGothic" pitchFamily="34" charset="-128"/>
                <a:cs typeface="MS PGothic" pitchFamily="34" charset="-128"/>
              </a:defRPr>
            </a:lvl1pPr>
            <a:lvl2pPr marL="742950" indent="-285750" algn="l" rtl="0" eaLnBrk="1" fontAlgn="base" hangingPunct="1">
              <a:spcBef>
                <a:spcPct val="20000"/>
              </a:spcBef>
              <a:spcAft>
                <a:spcPct val="0"/>
              </a:spcAft>
              <a:buSzPct val="90000"/>
              <a:buFont typeface="Marlett" pitchFamily="2" charset="2"/>
              <a:buChar char="h"/>
              <a:defRPr sz="2800">
                <a:solidFill>
                  <a:schemeClr val="tx1"/>
                </a:solidFill>
                <a:latin typeface="+mn-lt"/>
                <a:ea typeface="MS PGothic" pitchFamily="34" charset="-128"/>
                <a:cs typeface="Arial" charset="0"/>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Arial" charset="0"/>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Arial" charset="0"/>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ea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mn-lt"/>
                <a:ea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mn-lt"/>
                <a:ea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mn-lt"/>
                <a:ea typeface="Arial" charset="0"/>
                <a:cs typeface="+mn-cs"/>
              </a:defRPr>
            </a:lvl9pPr>
          </a:lstStyle>
          <a:p>
            <a:pPr marL="0" indent="0">
              <a:buFontTx/>
              <a:buNone/>
            </a:pPr>
            <a:r>
              <a:rPr lang="en-US" sz="2800" kern="0" dirty="0">
                <a:solidFill>
                  <a:schemeClr val="bg2"/>
                </a:solidFill>
                <a:latin typeface="Courier New" panose="02070309020205020404" pitchFamily="49" charset="0"/>
                <a:cs typeface="Courier New" panose="02070309020205020404" pitchFamily="49" charset="0"/>
              </a:rPr>
              <a:t>executable = </a:t>
            </a:r>
            <a:r>
              <a:rPr lang="en-US" sz="2800" kern="0" dirty="0" err="1">
                <a:solidFill>
                  <a:schemeClr val="bg2"/>
                </a:solidFill>
                <a:latin typeface="Courier New" panose="02070309020205020404" pitchFamily="49" charset="0"/>
                <a:cs typeface="Courier New" panose="02070309020205020404" pitchFamily="49" charset="0"/>
              </a:rPr>
              <a:t>my_GPU_program</a:t>
            </a:r>
            <a:endParaRPr lang="en-US" sz="2800" kern="0" dirty="0">
              <a:solidFill>
                <a:schemeClr val="bg2"/>
              </a:solidFill>
              <a:latin typeface="Courier New" panose="02070309020205020404" pitchFamily="49" charset="0"/>
              <a:cs typeface="Courier New" panose="02070309020205020404" pitchFamily="49" charset="0"/>
            </a:endParaRPr>
          </a:p>
          <a:p>
            <a:pPr marL="0" indent="0">
              <a:buFontTx/>
              <a:buNone/>
            </a:pPr>
            <a:r>
              <a:rPr lang="en-US" sz="2800" b="1" kern="0" dirty="0" err="1">
                <a:solidFill>
                  <a:schemeClr val="bg2"/>
                </a:solidFill>
                <a:latin typeface="Courier New" panose="02070309020205020404" pitchFamily="49" charset="0"/>
                <a:cs typeface="Courier New" panose="02070309020205020404" pitchFamily="49" charset="0"/>
              </a:rPr>
              <a:t>request_gpus</a:t>
            </a:r>
            <a:r>
              <a:rPr lang="en-US" sz="2800" b="1" kern="0" dirty="0">
                <a:solidFill>
                  <a:schemeClr val="bg2"/>
                </a:solidFill>
                <a:latin typeface="Courier New" panose="02070309020205020404" pitchFamily="49" charset="0"/>
                <a:cs typeface="Courier New" panose="02070309020205020404" pitchFamily="49" charset="0"/>
              </a:rPr>
              <a:t> = 1</a:t>
            </a:r>
          </a:p>
          <a:p>
            <a:pPr marL="0" indent="0">
              <a:buFontTx/>
              <a:buNone/>
            </a:pPr>
            <a:r>
              <a:rPr lang="en-US" sz="2800" b="1" kern="0" dirty="0" err="1">
                <a:solidFill>
                  <a:schemeClr val="bg2"/>
                </a:solidFill>
                <a:latin typeface="Courier New" panose="02070309020205020404" pitchFamily="49" charset="0"/>
                <a:cs typeface="Courier New" panose="02070309020205020404" pitchFamily="49" charset="0"/>
              </a:rPr>
              <a:t>gpus_minimum_capability</a:t>
            </a:r>
            <a:r>
              <a:rPr lang="en-US" sz="2800" b="1" kern="0" dirty="0">
                <a:solidFill>
                  <a:schemeClr val="bg2"/>
                </a:solidFill>
                <a:latin typeface="Courier New" panose="02070309020205020404" pitchFamily="49" charset="0"/>
                <a:cs typeface="Courier New" panose="02070309020205020404" pitchFamily="49" charset="0"/>
              </a:rPr>
              <a:t> = 10</a:t>
            </a:r>
            <a:br>
              <a:rPr lang="en-US" sz="2800" kern="0" dirty="0">
                <a:solidFill>
                  <a:schemeClr val="bg2"/>
                </a:solidFill>
                <a:latin typeface="Courier New" panose="02070309020205020404" pitchFamily="49" charset="0"/>
                <a:cs typeface="Courier New" panose="02070309020205020404" pitchFamily="49" charset="0"/>
              </a:rPr>
            </a:br>
            <a:r>
              <a:rPr lang="en-US" sz="2800" kern="0" dirty="0" err="1">
                <a:solidFill>
                  <a:schemeClr val="bg2"/>
                </a:solidFill>
                <a:latin typeface="Courier New" panose="02070309020205020404" pitchFamily="49" charset="0"/>
                <a:cs typeface="Courier New" panose="02070309020205020404" pitchFamily="49" charset="0"/>
              </a:rPr>
              <a:t>request_memory</a:t>
            </a:r>
            <a:r>
              <a:rPr lang="en-US" sz="2800" kern="0" dirty="0">
                <a:solidFill>
                  <a:schemeClr val="bg2"/>
                </a:solidFill>
                <a:latin typeface="Courier New" panose="02070309020205020404" pitchFamily="49" charset="0"/>
                <a:cs typeface="Courier New" panose="02070309020205020404" pitchFamily="49" charset="0"/>
              </a:rPr>
              <a:t> = 1G</a:t>
            </a:r>
            <a:br>
              <a:rPr lang="en-US" sz="2800" kern="0" dirty="0">
                <a:solidFill>
                  <a:schemeClr val="bg2"/>
                </a:solidFill>
                <a:latin typeface="Courier New" panose="02070309020205020404" pitchFamily="49" charset="0"/>
                <a:cs typeface="Courier New" panose="02070309020205020404" pitchFamily="49" charset="0"/>
              </a:rPr>
            </a:br>
            <a:r>
              <a:rPr lang="en-US" sz="2800" kern="0" dirty="0" err="1">
                <a:solidFill>
                  <a:schemeClr val="bg2"/>
                </a:solidFill>
                <a:latin typeface="Courier New" panose="02070309020205020404" pitchFamily="49" charset="0"/>
                <a:cs typeface="Courier New" panose="02070309020205020404" pitchFamily="49" charset="0"/>
              </a:rPr>
              <a:t>request_cpus</a:t>
            </a:r>
            <a:r>
              <a:rPr lang="en-US" sz="2800" kern="0" dirty="0">
                <a:solidFill>
                  <a:schemeClr val="bg2"/>
                </a:solidFill>
                <a:latin typeface="Courier New" panose="02070309020205020404" pitchFamily="49" charset="0"/>
                <a:cs typeface="Courier New" panose="02070309020205020404" pitchFamily="49" charset="0"/>
              </a:rPr>
              <a:t>   = 2</a:t>
            </a:r>
            <a:br>
              <a:rPr lang="en-US" sz="2800" kern="0" dirty="0">
                <a:solidFill>
                  <a:schemeClr val="bg2"/>
                </a:solidFill>
                <a:latin typeface="Courier New" panose="02070309020205020404" pitchFamily="49" charset="0"/>
                <a:cs typeface="Courier New" panose="02070309020205020404" pitchFamily="49" charset="0"/>
              </a:rPr>
            </a:br>
            <a:r>
              <a:rPr lang="en-US" sz="2800" kern="0" dirty="0" err="1">
                <a:solidFill>
                  <a:schemeClr val="bg2"/>
                </a:solidFill>
                <a:latin typeface="Courier New" panose="02070309020205020404" pitchFamily="49" charset="0"/>
                <a:cs typeface="Courier New" panose="02070309020205020404" pitchFamily="49" charset="0"/>
              </a:rPr>
              <a:t>request_disk</a:t>
            </a:r>
            <a:r>
              <a:rPr lang="en-US" sz="2800" kern="0" dirty="0">
                <a:solidFill>
                  <a:schemeClr val="bg2"/>
                </a:solidFill>
                <a:latin typeface="Courier New" panose="02070309020205020404" pitchFamily="49" charset="0"/>
                <a:cs typeface="Courier New" panose="02070309020205020404" pitchFamily="49" charset="0"/>
              </a:rPr>
              <a:t>   = 3G</a:t>
            </a:r>
          </a:p>
          <a:p>
            <a:pPr marL="0" indent="0">
              <a:buFontTx/>
              <a:buNone/>
            </a:pPr>
            <a:r>
              <a:rPr lang="en-US" sz="2800" kern="0">
                <a:solidFill>
                  <a:schemeClr val="bg2"/>
                </a:solidFill>
                <a:latin typeface="Courier New" panose="02070309020205020404" pitchFamily="49" charset="0"/>
                <a:cs typeface="Courier New" panose="02070309020205020404" pitchFamily="49" charset="0"/>
              </a:rPr>
              <a:t>queue</a:t>
            </a:r>
            <a:endParaRPr lang="en-US" sz="2800" kern="0" dirty="0">
              <a:solidFill>
                <a:schemeClr val="bg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54380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6610"/>
            <a:ext cx="9144000" cy="608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2"/>
          <p:cNvSpPr>
            <a:spLocks noGrp="1"/>
          </p:cNvSpPr>
          <p:nvPr>
            <p:ph type="title"/>
          </p:nvPr>
        </p:nvSpPr>
        <p:spPr>
          <a:xfrm>
            <a:off x="1143000" y="1399683"/>
            <a:ext cx="6858000" cy="514350"/>
          </a:xfrm>
        </p:spPr>
        <p:txBody>
          <a:bodyPr/>
          <a:lstStyle/>
          <a:p>
            <a:r>
              <a:rPr lang="en-US" sz="5400" dirty="0">
                <a:solidFill>
                  <a:schemeClr val="bg1"/>
                </a:solidFill>
              </a:rPr>
              <a:t>Start with People</a:t>
            </a:r>
          </a:p>
        </p:txBody>
      </p:sp>
    </p:spTree>
    <p:extLst>
      <p:ext uri="{BB962C8B-B14F-4D97-AF65-F5344CB8AC3E}">
        <p14:creationId xmlns:p14="http://schemas.microsoft.com/office/powerpoint/2010/main" val="2010711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6611"/>
            <a:ext cx="9144000" cy="608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2">
            <a:extLst>
              <a:ext uri="{FF2B5EF4-FFF2-40B4-BE49-F238E27FC236}">
                <a16:creationId xmlns:a16="http://schemas.microsoft.com/office/drawing/2014/main" id="{78C3A1A0-7755-B38E-72F9-AB0708F77C7C}"/>
              </a:ext>
            </a:extLst>
          </p:cNvPr>
          <p:cNvSpPr txBox="1">
            <a:spLocks/>
          </p:cNvSpPr>
          <p:nvPr/>
        </p:nvSpPr>
        <p:spPr bwMode="auto">
          <a:xfrm>
            <a:off x="957013" y="3122536"/>
            <a:ext cx="7960956"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rgbClr val="C60036"/>
                </a:solidFill>
                <a:latin typeface="+mj-lt"/>
                <a:ea typeface="MS PGothic" pitchFamily="34" charset="-128"/>
                <a:cs typeface="ＭＳ Ｐゴシック" charset="0"/>
              </a:defRPr>
            </a:lvl1pPr>
            <a:lvl2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2pPr>
            <a:lvl3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3pPr>
            <a:lvl4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4pPr>
            <a:lvl5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5pPr>
            <a:lvl6pPr marL="4572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6pPr>
            <a:lvl7pPr marL="9144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7pPr>
            <a:lvl8pPr marL="13716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8pPr>
            <a:lvl9pPr marL="18288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9pPr>
          </a:lstStyle>
          <a:p>
            <a:r>
              <a:rPr lang="en-US" sz="4950" kern="0" dirty="0">
                <a:solidFill>
                  <a:schemeClr val="bg1"/>
                </a:solidFill>
              </a:rPr>
              <a:t>People solve Problems</a:t>
            </a:r>
          </a:p>
        </p:txBody>
      </p:sp>
    </p:spTree>
    <p:extLst>
      <p:ext uri="{BB962C8B-B14F-4D97-AF65-F5344CB8AC3E}">
        <p14:creationId xmlns:p14="http://schemas.microsoft.com/office/powerpoint/2010/main" val="1257942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39089-5BA9-D4ED-373E-79CCE76F371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834DC8-F52D-5BE3-DB6F-334E190F7E23}"/>
              </a:ext>
            </a:extLst>
          </p:cNvPr>
          <p:cNvSpPr>
            <a:spLocks noGrp="1"/>
          </p:cNvSpPr>
          <p:nvPr>
            <p:ph idx="1"/>
          </p:nvPr>
        </p:nvSpPr>
        <p:spPr/>
        <p:txBody>
          <a:bodyPr/>
          <a:lstStyle/>
          <a:p>
            <a:pPr marL="0" indent="0">
              <a:buNone/>
            </a:pPr>
            <a:r>
              <a:rPr lang="en-US" dirty="0"/>
              <a:t>Shout out to the </a:t>
            </a:r>
            <a:r>
              <a:rPr lang="en-US" dirty="0" err="1"/>
              <a:t>OSPool</a:t>
            </a:r>
            <a:r>
              <a:rPr lang="en-US" dirty="0"/>
              <a:t> </a:t>
            </a:r>
          </a:p>
          <a:p>
            <a:pPr marL="0" indent="0">
              <a:buNone/>
            </a:pPr>
            <a:endParaRPr lang="en-US" dirty="0"/>
          </a:p>
          <a:p>
            <a:pPr marL="0" indent="0" algn="ctr">
              <a:buNone/>
            </a:pPr>
            <a:r>
              <a:rPr lang="en-US" dirty="0"/>
              <a:t>     Open access for all US researchers..</a:t>
            </a:r>
          </a:p>
          <a:p>
            <a:pPr marL="0" indent="0">
              <a:buNone/>
            </a:pPr>
            <a:endParaRPr lang="en-US" dirty="0"/>
          </a:p>
          <a:p>
            <a:pPr marL="0" indent="0" algn="ctr">
              <a:buNone/>
            </a:pPr>
            <a:r>
              <a:rPr lang="en-US" dirty="0"/>
              <a:t>https://portal.osg-htc.org/</a:t>
            </a:r>
          </a:p>
        </p:txBody>
      </p:sp>
      <p:sp>
        <p:nvSpPr>
          <p:cNvPr id="3" name="Title 2">
            <a:extLst>
              <a:ext uri="{FF2B5EF4-FFF2-40B4-BE49-F238E27FC236}">
                <a16:creationId xmlns:a16="http://schemas.microsoft.com/office/drawing/2014/main" id="{8050ABBC-2108-1A8A-705F-CB113D169D33}"/>
              </a:ext>
            </a:extLst>
          </p:cNvPr>
          <p:cNvSpPr>
            <a:spLocks noGrp="1"/>
          </p:cNvSpPr>
          <p:nvPr>
            <p:ph type="title"/>
          </p:nvPr>
        </p:nvSpPr>
        <p:spPr/>
        <p:txBody>
          <a:bodyPr/>
          <a:lstStyle/>
          <a:p>
            <a:r>
              <a:rPr lang="en-US" dirty="0"/>
              <a:t>Before I go …</a:t>
            </a:r>
          </a:p>
        </p:txBody>
      </p:sp>
    </p:spTree>
    <p:extLst>
      <p:ext uri="{BB962C8B-B14F-4D97-AF65-F5344CB8AC3E}">
        <p14:creationId xmlns:p14="http://schemas.microsoft.com/office/powerpoint/2010/main" val="11003774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63596-100C-B336-9BB3-B25C3B7C3A8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4810A48-4704-17A8-BDD4-664403FB7658}"/>
              </a:ext>
            </a:extLst>
          </p:cNvPr>
          <p:cNvPicPr>
            <a:picLocks noChangeAspect="1"/>
          </p:cNvPicPr>
          <p:nvPr/>
        </p:nvPicPr>
        <p:blipFill rotWithShape="1">
          <a:blip r:embed="rId2"/>
          <a:srcRect b="9639"/>
          <a:stretch/>
        </p:blipFill>
        <p:spPr>
          <a:xfrm>
            <a:off x="28595" y="0"/>
            <a:ext cx="9143980" cy="5143490"/>
          </a:xfrm>
          <a:prstGeom prst="rect">
            <a:avLst/>
          </a:prstGeom>
          <a:noFill/>
        </p:spPr>
      </p:pic>
    </p:spTree>
    <p:extLst>
      <p:ext uri="{BB962C8B-B14F-4D97-AF65-F5344CB8AC3E}">
        <p14:creationId xmlns:p14="http://schemas.microsoft.com/office/powerpoint/2010/main" val="9922156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622710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AD7B38-493B-46CA-A71E-811442D2293C}"/>
              </a:ext>
            </a:extLst>
          </p:cNvPr>
          <p:cNvPicPr>
            <a:picLocks noChangeAspect="1"/>
          </p:cNvPicPr>
          <p:nvPr/>
        </p:nvPicPr>
        <p:blipFill rotWithShape="1">
          <a:blip r:embed="rId2"/>
          <a:srcRect l="15471" t="18316" r="14087" b="24173"/>
          <a:stretch/>
        </p:blipFill>
        <p:spPr>
          <a:xfrm>
            <a:off x="0" y="30361"/>
            <a:ext cx="9144000" cy="5143500"/>
          </a:xfrm>
          <a:prstGeom prst="rect">
            <a:avLst/>
          </a:prstGeom>
        </p:spPr>
      </p:pic>
      <p:sp>
        <p:nvSpPr>
          <p:cNvPr id="4" name="Title 3">
            <a:extLst>
              <a:ext uri="{FF2B5EF4-FFF2-40B4-BE49-F238E27FC236}">
                <a16:creationId xmlns:a16="http://schemas.microsoft.com/office/drawing/2014/main" id="{756EDB1E-BBF3-DA1B-47D9-2C75A138FEB5}"/>
              </a:ext>
            </a:extLst>
          </p:cNvPr>
          <p:cNvSpPr>
            <a:spLocks noGrp="1"/>
          </p:cNvSpPr>
          <p:nvPr>
            <p:ph type="title"/>
          </p:nvPr>
        </p:nvSpPr>
        <p:spPr/>
        <p:txBody>
          <a:bodyPr/>
          <a:lstStyle/>
          <a:p>
            <a:r>
              <a:rPr lang="en-US" dirty="0">
                <a:solidFill>
                  <a:schemeClr val="tx1"/>
                </a:solidFill>
              </a:rPr>
              <a:t>CHTC?</a:t>
            </a:r>
          </a:p>
        </p:txBody>
      </p:sp>
    </p:spTree>
    <p:extLst>
      <p:ext uri="{BB962C8B-B14F-4D97-AF65-F5344CB8AC3E}">
        <p14:creationId xmlns:p14="http://schemas.microsoft.com/office/powerpoint/2010/main" val="2314870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A1E55ED2-9ACE-AB2D-84A6-4581454BEEF2}"/>
              </a:ext>
            </a:extLst>
          </p:cNvPr>
          <p:cNvPicPr>
            <a:picLocks noChangeAspect="1"/>
          </p:cNvPicPr>
          <p:nvPr/>
        </p:nvPicPr>
        <p:blipFill>
          <a:blip r:embed="rId2"/>
          <a:stretch>
            <a:fillRect/>
          </a:stretch>
        </p:blipFill>
        <p:spPr>
          <a:xfrm>
            <a:off x="1033825" y="69850"/>
            <a:ext cx="7076351" cy="5041900"/>
          </a:xfrm>
          <a:prstGeom prst="rect">
            <a:avLst/>
          </a:prstGeom>
          <a:noFill/>
        </p:spPr>
      </p:pic>
    </p:spTree>
    <p:extLst>
      <p:ext uri="{BB962C8B-B14F-4D97-AF65-F5344CB8AC3E}">
        <p14:creationId xmlns:p14="http://schemas.microsoft.com/office/powerpoint/2010/main" val="21418692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70387-6402-5918-CF60-D6B0BFA7E9A7}"/>
              </a:ext>
            </a:extLst>
          </p:cNvPr>
          <p:cNvPicPr>
            <a:picLocks noChangeAspect="1"/>
          </p:cNvPicPr>
          <p:nvPr/>
        </p:nvPicPr>
        <p:blipFill rotWithShape="1">
          <a:blip r:embed="rId2"/>
          <a:srcRect t="15094"/>
          <a:stretch/>
        </p:blipFill>
        <p:spPr>
          <a:xfrm>
            <a:off x="20" y="10"/>
            <a:ext cx="9143980" cy="5143490"/>
          </a:xfrm>
          <a:prstGeom prst="rect">
            <a:avLst/>
          </a:prstGeom>
          <a:noFill/>
        </p:spPr>
      </p:pic>
    </p:spTree>
    <p:extLst>
      <p:ext uri="{BB962C8B-B14F-4D97-AF65-F5344CB8AC3E}">
        <p14:creationId xmlns:p14="http://schemas.microsoft.com/office/powerpoint/2010/main" val="29011494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AD7B38-493B-46CA-A71E-811442D2293C}"/>
              </a:ext>
            </a:extLst>
          </p:cNvPr>
          <p:cNvPicPr>
            <a:picLocks noChangeAspect="1"/>
          </p:cNvPicPr>
          <p:nvPr/>
        </p:nvPicPr>
        <p:blipFill rotWithShape="1">
          <a:blip r:embed="rId2"/>
          <a:srcRect l="15471" t="18316" r="14087" b="24173"/>
          <a:stretch/>
        </p:blipFill>
        <p:spPr>
          <a:xfrm>
            <a:off x="0" y="0"/>
            <a:ext cx="9144000" cy="5143500"/>
          </a:xfrm>
          <a:prstGeom prst="rect">
            <a:avLst/>
          </a:prstGeom>
        </p:spPr>
      </p:pic>
      <p:sp>
        <p:nvSpPr>
          <p:cNvPr id="4" name="Title 3">
            <a:extLst>
              <a:ext uri="{FF2B5EF4-FFF2-40B4-BE49-F238E27FC236}">
                <a16:creationId xmlns:a16="http://schemas.microsoft.com/office/drawing/2014/main" id="{756EDB1E-BBF3-DA1B-47D9-2C75A138FEB5}"/>
              </a:ext>
            </a:extLst>
          </p:cNvPr>
          <p:cNvSpPr>
            <a:spLocks noGrp="1"/>
          </p:cNvSpPr>
          <p:nvPr>
            <p:ph type="title"/>
          </p:nvPr>
        </p:nvSpPr>
        <p:spPr>
          <a:xfrm>
            <a:off x="0" y="335560"/>
            <a:ext cx="9144000" cy="685800"/>
          </a:xfrm>
        </p:spPr>
        <p:txBody>
          <a:bodyPr/>
          <a:lstStyle/>
          <a:p>
            <a:r>
              <a:rPr lang="en-US" dirty="0">
                <a:solidFill>
                  <a:schemeClr val="tx1"/>
                </a:solidFill>
              </a:rPr>
              <a:t>Our Research Laboratory</a:t>
            </a:r>
          </a:p>
        </p:txBody>
      </p:sp>
    </p:spTree>
    <p:extLst>
      <p:ext uri="{BB962C8B-B14F-4D97-AF65-F5344CB8AC3E}">
        <p14:creationId xmlns:p14="http://schemas.microsoft.com/office/powerpoint/2010/main" val="961130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51FDCF-F862-01E3-04FE-EF9EF5FCA4F3}"/>
              </a:ext>
            </a:extLst>
          </p:cNvPr>
          <p:cNvPicPr>
            <a:picLocks noChangeAspect="1"/>
          </p:cNvPicPr>
          <p:nvPr/>
        </p:nvPicPr>
        <p:blipFill rotWithShape="1">
          <a:blip r:embed="rId2"/>
          <a:srcRect r="44560"/>
          <a:stretch/>
        </p:blipFill>
        <p:spPr>
          <a:xfrm>
            <a:off x="2337898" y="2571750"/>
            <a:ext cx="1919778" cy="2322777"/>
          </a:xfrm>
          <a:prstGeom prst="rect">
            <a:avLst/>
          </a:prstGeom>
        </p:spPr>
      </p:pic>
      <p:sp>
        <p:nvSpPr>
          <p:cNvPr id="3" name="Title 2">
            <a:extLst>
              <a:ext uri="{FF2B5EF4-FFF2-40B4-BE49-F238E27FC236}">
                <a16:creationId xmlns:a16="http://schemas.microsoft.com/office/drawing/2014/main" id="{68A1A3A5-BABC-8513-D7DA-616A88F69D3C}"/>
              </a:ext>
            </a:extLst>
          </p:cNvPr>
          <p:cNvSpPr>
            <a:spLocks noGrp="1"/>
          </p:cNvSpPr>
          <p:nvPr>
            <p:ph type="title"/>
          </p:nvPr>
        </p:nvSpPr>
        <p:spPr/>
        <p:txBody>
          <a:bodyPr/>
          <a:lstStyle/>
          <a:p>
            <a:r>
              <a:rPr lang="en-US" dirty="0"/>
              <a:t>The Mythical Golden Laptop</a:t>
            </a:r>
          </a:p>
        </p:txBody>
      </p:sp>
      <p:pic>
        <p:nvPicPr>
          <p:cNvPr id="4" name="Picture 3">
            <a:extLst>
              <a:ext uri="{FF2B5EF4-FFF2-40B4-BE49-F238E27FC236}">
                <a16:creationId xmlns:a16="http://schemas.microsoft.com/office/drawing/2014/main" id="{F550BB11-99CC-2F15-A032-A9B62334EAC8}"/>
              </a:ext>
            </a:extLst>
          </p:cNvPr>
          <p:cNvPicPr>
            <a:picLocks noChangeAspect="1"/>
          </p:cNvPicPr>
          <p:nvPr/>
        </p:nvPicPr>
        <p:blipFill>
          <a:blip r:embed="rId3"/>
          <a:stretch>
            <a:fillRect/>
          </a:stretch>
        </p:blipFill>
        <p:spPr>
          <a:xfrm>
            <a:off x="4191001" y="3839898"/>
            <a:ext cx="1390650" cy="1390650"/>
          </a:xfrm>
          <a:prstGeom prst="rect">
            <a:avLst/>
          </a:prstGeom>
        </p:spPr>
      </p:pic>
    </p:spTree>
    <p:extLst>
      <p:ext uri="{BB962C8B-B14F-4D97-AF65-F5344CB8AC3E}">
        <p14:creationId xmlns:p14="http://schemas.microsoft.com/office/powerpoint/2010/main" val="2309315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r>
              <a:rPr lang="en-US" dirty="0"/>
              <a:t>Reliability 1</a:t>
            </a:r>
            <a:r>
              <a:rPr lang="en-US" baseline="30000" dirty="0"/>
              <a:t>st</a:t>
            </a:r>
            <a:r>
              <a:rPr lang="en-US" dirty="0"/>
              <a:t> priority</a:t>
            </a:r>
          </a:p>
          <a:p>
            <a:endParaRPr lang="en-US" dirty="0"/>
          </a:p>
          <a:p>
            <a:pPr marL="0" indent="0">
              <a:buNone/>
            </a:pPr>
            <a:r>
              <a:rPr lang="en-US" dirty="0"/>
              <a:t>We can make HTCondor </a:t>
            </a:r>
            <a:r>
              <a:rPr lang="en-US" b="1" i="1" dirty="0"/>
              <a:t>fast enough</a:t>
            </a:r>
            <a:endParaRPr lang="en-US" dirty="0"/>
          </a:p>
          <a:p>
            <a:pPr marL="457200" lvl="1" indent="0">
              <a:buNone/>
            </a:pPr>
            <a:r>
              <a:rPr lang="en-US" dirty="0"/>
              <a:t>w/o sacrificing any reliability – no screw polishing</a:t>
            </a:r>
          </a:p>
          <a:p>
            <a:pPr marL="457200" lvl="1"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All while being reliable…</a:t>
            </a:r>
          </a:p>
        </p:txBody>
      </p:sp>
    </p:spTree>
    <p:extLst>
      <p:ext uri="{BB962C8B-B14F-4D97-AF65-F5344CB8AC3E}">
        <p14:creationId xmlns:p14="http://schemas.microsoft.com/office/powerpoint/2010/main" val="13699397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A51405-F703-F063-B03E-284B6D9D40E1}"/>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F0CC521-D330-D8B0-6175-93C291292A0C}"/>
              </a:ext>
            </a:extLst>
          </p:cNvPr>
          <p:cNvPicPr>
            <a:picLocks noChangeAspect="1"/>
          </p:cNvPicPr>
          <p:nvPr/>
        </p:nvPicPr>
        <p:blipFill>
          <a:blip r:embed="rId2"/>
          <a:stretch>
            <a:fillRect/>
          </a:stretch>
        </p:blipFill>
        <p:spPr>
          <a:xfrm>
            <a:off x="0" y="0"/>
            <a:ext cx="9144000" cy="5143500"/>
          </a:xfrm>
          <a:prstGeom prst="rect">
            <a:avLst/>
          </a:prstGeom>
        </p:spPr>
      </p:pic>
      <p:sp>
        <p:nvSpPr>
          <p:cNvPr id="5" name="Rectangular Callout 14">
            <a:extLst>
              <a:ext uri="{FF2B5EF4-FFF2-40B4-BE49-F238E27FC236}">
                <a16:creationId xmlns:a16="http://schemas.microsoft.com/office/drawing/2014/main" id="{989F364B-B693-E2CF-3FD1-2A132F75FF1A}"/>
              </a:ext>
            </a:extLst>
          </p:cNvPr>
          <p:cNvSpPr/>
          <p:nvPr/>
        </p:nvSpPr>
        <p:spPr bwMode="auto">
          <a:xfrm>
            <a:off x="6111040" y="587541"/>
            <a:ext cx="2905626" cy="1744579"/>
          </a:xfrm>
          <a:prstGeom prst="wedgeRectCallout">
            <a:avLst>
              <a:gd name="adj1" fmla="val -56860"/>
              <a:gd name="adj2" fmla="val 68958"/>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Circuit Breakers</a:t>
            </a:r>
          </a:p>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Times New Roman" charset="0"/>
                <a:ea typeface="ＭＳ Ｐゴシック" charset="0"/>
              </a:rPr>
              <a:t>Load Shedding</a:t>
            </a:r>
          </a:p>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Queueing</a:t>
            </a:r>
          </a:p>
        </p:txBody>
      </p:sp>
    </p:spTree>
    <p:extLst>
      <p:ext uri="{BB962C8B-B14F-4D97-AF65-F5344CB8AC3E}">
        <p14:creationId xmlns:p14="http://schemas.microsoft.com/office/powerpoint/2010/main" val="227909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82C35-A053-401B-E000-268AA2FEDBD1}"/>
              </a:ext>
            </a:extLst>
          </p:cNvPr>
          <p:cNvSpPr>
            <a:spLocks noGrp="1"/>
          </p:cNvSpPr>
          <p:nvPr>
            <p:ph type="title"/>
          </p:nvPr>
        </p:nvSpPr>
        <p:spPr/>
        <p:txBody>
          <a:bodyPr/>
          <a:lstStyle/>
          <a:p>
            <a:r>
              <a:rPr lang="en-US" dirty="0"/>
              <a:t>Without circuit breakers…</a:t>
            </a:r>
          </a:p>
        </p:txBody>
      </p:sp>
      <p:cxnSp>
        <p:nvCxnSpPr>
          <p:cNvPr id="5" name="Straight Arrow Connector 4">
            <a:extLst>
              <a:ext uri="{FF2B5EF4-FFF2-40B4-BE49-F238E27FC236}">
                <a16:creationId xmlns:a16="http://schemas.microsoft.com/office/drawing/2014/main" id="{00DCA288-463C-36F1-2733-E35B5C9E86F2}"/>
              </a:ext>
            </a:extLst>
          </p:cNvPr>
          <p:cNvCxnSpPr/>
          <p:nvPr/>
        </p:nvCxnSpPr>
        <p:spPr bwMode="auto">
          <a:xfrm>
            <a:off x="1104900" y="3867150"/>
            <a:ext cx="6315075" cy="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D66E72C-E1F6-460D-1E35-EA565F1A2940}"/>
              </a:ext>
            </a:extLst>
          </p:cNvPr>
          <p:cNvCxnSpPr/>
          <p:nvPr/>
        </p:nvCxnSpPr>
        <p:spPr bwMode="auto">
          <a:xfrm flipV="1">
            <a:off x="1129301" y="946935"/>
            <a:ext cx="0" cy="292021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7DF4F396-4701-0150-4B8A-40D1A2179A3C}"/>
              </a:ext>
            </a:extLst>
          </p:cNvPr>
          <p:cNvSpPr txBox="1"/>
          <p:nvPr/>
        </p:nvSpPr>
        <p:spPr>
          <a:xfrm>
            <a:off x="3794962" y="4620280"/>
            <a:ext cx="934949"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Arial"/>
                <a:ea typeface="MS PGothic" pitchFamily="34" charset="-128"/>
                <a:cs typeface="+mn-cs"/>
              </a:rPr>
              <a:t>time</a:t>
            </a:r>
          </a:p>
        </p:txBody>
      </p:sp>
      <p:sp>
        <p:nvSpPr>
          <p:cNvPr id="9" name="TextBox 8">
            <a:extLst>
              <a:ext uri="{FF2B5EF4-FFF2-40B4-BE49-F238E27FC236}">
                <a16:creationId xmlns:a16="http://schemas.microsoft.com/office/drawing/2014/main" id="{6D66737A-0889-0A70-EBF7-BA0154613218}"/>
              </a:ext>
            </a:extLst>
          </p:cNvPr>
          <p:cNvSpPr txBox="1"/>
          <p:nvPr/>
        </p:nvSpPr>
        <p:spPr>
          <a:xfrm rot="16200000">
            <a:off x="-1135358" y="2124843"/>
            <a:ext cx="3115282"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800" i="1" dirty="0">
                <a:solidFill>
                  <a:prstClr val="black"/>
                </a:solidFill>
                <a:latin typeface="Arial"/>
              </a:rPr>
              <a:t>Concurrent work in progress</a:t>
            </a:r>
            <a:endParaRPr kumimoji="0" lang="en-US" sz="1800" b="0" i="1" u="none" strike="noStrike" kern="1200" cap="none" spc="0" normalizeH="0" baseline="0" noProof="0" dirty="0">
              <a:ln>
                <a:noFill/>
              </a:ln>
              <a:solidFill>
                <a:prstClr val="black"/>
              </a:solidFill>
              <a:effectLst/>
              <a:uLnTx/>
              <a:uFillTx/>
              <a:latin typeface="Arial"/>
              <a:ea typeface="MS PGothic" pitchFamily="34" charset="-128"/>
              <a:cs typeface="+mn-cs"/>
            </a:endParaRPr>
          </a:p>
        </p:txBody>
      </p:sp>
      <p:cxnSp>
        <p:nvCxnSpPr>
          <p:cNvPr id="11" name="Straight Connector 10">
            <a:extLst>
              <a:ext uri="{FF2B5EF4-FFF2-40B4-BE49-F238E27FC236}">
                <a16:creationId xmlns:a16="http://schemas.microsoft.com/office/drawing/2014/main" id="{2E817295-D19F-0089-F123-CC84A07190D9}"/>
              </a:ext>
            </a:extLst>
          </p:cNvPr>
          <p:cNvCxnSpPr/>
          <p:nvPr/>
        </p:nvCxnSpPr>
        <p:spPr bwMode="auto">
          <a:xfrm>
            <a:off x="964915" y="3318553"/>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a:extLst>
              <a:ext uri="{FF2B5EF4-FFF2-40B4-BE49-F238E27FC236}">
                <a16:creationId xmlns:a16="http://schemas.microsoft.com/office/drawing/2014/main" id="{D483170C-D034-56A2-B99A-699210E63992}"/>
              </a:ext>
            </a:extLst>
          </p:cNvPr>
          <p:cNvSpPr txBox="1"/>
          <p:nvPr/>
        </p:nvSpPr>
        <p:spPr>
          <a:xfrm>
            <a:off x="666966" y="3133887"/>
            <a:ext cx="277401"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S PGothic" pitchFamily="34" charset="-128"/>
                <a:cs typeface="+mn-cs"/>
              </a:rPr>
              <a:t>1</a:t>
            </a:r>
          </a:p>
        </p:txBody>
      </p:sp>
      <p:sp>
        <p:nvSpPr>
          <p:cNvPr id="13" name="Rectangle 12">
            <a:extLst>
              <a:ext uri="{FF2B5EF4-FFF2-40B4-BE49-F238E27FC236}">
                <a16:creationId xmlns:a16="http://schemas.microsoft.com/office/drawing/2014/main" id="{3384B6A1-5BF6-1C66-0596-006E5516DD9C}"/>
              </a:ext>
            </a:extLst>
          </p:cNvPr>
          <p:cNvSpPr/>
          <p:nvPr/>
        </p:nvSpPr>
        <p:spPr bwMode="auto">
          <a:xfrm rot="18958776">
            <a:off x="1093629" y="2569749"/>
            <a:ext cx="1965667" cy="10053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charset="0"/>
              <a:ea typeface="ＭＳ Ｐゴシック" charset="0"/>
              <a:cs typeface="+mn-cs"/>
            </a:endParaRPr>
          </a:p>
        </p:txBody>
      </p:sp>
      <p:sp>
        <p:nvSpPr>
          <p:cNvPr id="2" name="Rectangle 1">
            <a:extLst>
              <a:ext uri="{FF2B5EF4-FFF2-40B4-BE49-F238E27FC236}">
                <a16:creationId xmlns:a16="http://schemas.microsoft.com/office/drawing/2014/main" id="{09375BF7-95F7-1432-FCD6-52C43F67A428}"/>
              </a:ext>
            </a:extLst>
          </p:cNvPr>
          <p:cNvSpPr/>
          <p:nvPr/>
        </p:nvSpPr>
        <p:spPr bwMode="auto">
          <a:xfrm rot="2843089">
            <a:off x="2304755" y="2832420"/>
            <a:ext cx="2576915" cy="10319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spTree>
    <p:extLst>
      <p:ext uri="{BB962C8B-B14F-4D97-AF65-F5344CB8AC3E}">
        <p14:creationId xmlns:p14="http://schemas.microsoft.com/office/powerpoint/2010/main" val="417562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82C35-A053-401B-E000-268AA2FEDBD1}"/>
              </a:ext>
            </a:extLst>
          </p:cNvPr>
          <p:cNvSpPr>
            <a:spLocks noGrp="1"/>
          </p:cNvSpPr>
          <p:nvPr>
            <p:ph type="title"/>
          </p:nvPr>
        </p:nvSpPr>
        <p:spPr/>
        <p:txBody>
          <a:bodyPr/>
          <a:lstStyle/>
          <a:p>
            <a:r>
              <a:rPr lang="en-US" dirty="0"/>
              <a:t>With circuit breakers…</a:t>
            </a:r>
          </a:p>
        </p:txBody>
      </p:sp>
      <p:cxnSp>
        <p:nvCxnSpPr>
          <p:cNvPr id="5" name="Straight Arrow Connector 4">
            <a:extLst>
              <a:ext uri="{FF2B5EF4-FFF2-40B4-BE49-F238E27FC236}">
                <a16:creationId xmlns:a16="http://schemas.microsoft.com/office/drawing/2014/main" id="{00DCA288-463C-36F1-2733-E35B5C9E86F2}"/>
              </a:ext>
            </a:extLst>
          </p:cNvPr>
          <p:cNvCxnSpPr/>
          <p:nvPr/>
        </p:nvCxnSpPr>
        <p:spPr bwMode="auto">
          <a:xfrm>
            <a:off x="1104900" y="3867150"/>
            <a:ext cx="6315075" cy="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D66E72C-E1F6-460D-1E35-EA565F1A2940}"/>
              </a:ext>
            </a:extLst>
          </p:cNvPr>
          <p:cNvCxnSpPr/>
          <p:nvPr/>
        </p:nvCxnSpPr>
        <p:spPr bwMode="auto">
          <a:xfrm flipV="1">
            <a:off x="1129301" y="946935"/>
            <a:ext cx="0" cy="292021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7DF4F396-4701-0150-4B8A-40D1A2179A3C}"/>
              </a:ext>
            </a:extLst>
          </p:cNvPr>
          <p:cNvSpPr txBox="1"/>
          <p:nvPr/>
        </p:nvSpPr>
        <p:spPr>
          <a:xfrm>
            <a:off x="3794962" y="4620280"/>
            <a:ext cx="934949"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Arial"/>
                <a:ea typeface="MS PGothic" pitchFamily="34" charset="-128"/>
                <a:cs typeface="+mn-cs"/>
              </a:rPr>
              <a:t>time</a:t>
            </a:r>
          </a:p>
        </p:txBody>
      </p:sp>
      <p:sp>
        <p:nvSpPr>
          <p:cNvPr id="9" name="TextBox 8">
            <a:extLst>
              <a:ext uri="{FF2B5EF4-FFF2-40B4-BE49-F238E27FC236}">
                <a16:creationId xmlns:a16="http://schemas.microsoft.com/office/drawing/2014/main" id="{6D66737A-0889-0A70-EBF7-BA0154613218}"/>
              </a:ext>
            </a:extLst>
          </p:cNvPr>
          <p:cNvSpPr txBox="1"/>
          <p:nvPr/>
        </p:nvSpPr>
        <p:spPr>
          <a:xfrm rot="16200000">
            <a:off x="-1135358" y="2124843"/>
            <a:ext cx="3115282"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800" i="1" dirty="0">
                <a:solidFill>
                  <a:prstClr val="black"/>
                </a:solidFill>
                <a:latin typeface="Arial"/>
              </a:rPr>
              <a:t>Concurrent work in progress</a:t>
            </a:r>
            <a:endParaRPr kumimoji="0" lang="en-US" sz="1800" b="0" i="1" u="none" strike="noStrike" kern="1200" cap="none" spc="0" normalizeH="0" baseline="0" noProof="0" dirty="0">
              <a:ln>
                <a:noFill/>
              </a:ln>
              <a:solidFill>
                <a:prstClr val="black"/>
              </a:solidFill>
              <a:effectLst/>
              <a:uLnTx/>
              <a:uFillTx/>
              <a:latin typeface="Arial"/>
              <a:ea typeface="MS PGothic" pitchFamily="34" charset="-128"/>
              <a:cs typeface="+mn-cs"/>
            </a:endParaRPr>
          </a:p>
        </p:txBody>
      </p:sp>
      <p:cxnSp>
        <p:nvCxnSpPr>
          <p:cNvPr id="11" name="Straight Connector 10">
            <a:extLst>
              <a:ext uri="{FF2B5EF4-FFF2-40B4-BE49-F238E27FC236}">
                <a16:creationId xmlns:a16="http://schemas.microsoft.com/office/drawing/2014/main" id="{2E817295-D19F-0089-F123-CC84A07190D9}"/>
              </a:ext>
            </a:extLst>
          </p:cNvPr>
          <p:cNvCxnSpPr/>
          <p:nvPr/>
        </p:nvCxnSpPr>
        <p:spPr bwMode="auto">
          <a:xfrm>
            <a:off x="964915" y="3318553"/>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a:extLst>
              <a:ext uri="{FF2B5EF4-FFF2-40B4-BE49-F238E27FC236}">
                <a16:creationId xmlns:a16="http://schemas.microsoft.com/office/drawing/2014/main" id="{D483170C-D034-56A2-B99A-699210E63992}"/>
              </a:ext>
            </a:extLst>
          </p:cNvPr>
          <p:cNvSpPr txBox="1"/>
          <p:nvPr/>
        </p:nvSpPr>
        <p:spPr>
          <a:xfrm>
            <a:off x="666966" y="3133887"/>
            <a:ext cx="277401"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S PGothic" pitchFamily="34" charset="-128"/>
                <a:cs typeface="+mn-cs"/>
              </a:rPr>
              <a:t>1</a:t>
            </a:r>
          </a:p>
        </p:txBody>
      </p:sp>
      <p:sp>
        <p:nvSpPr>
          <p:cNvPr id="13" name="Rectangle 12">
            <a:extLst>
              <a:ext uri="{FF2B5EF4-FFF2-40B4-BE49-F238E27FC236}">
                <a16:creationId xmlns:a16="http://schemas.microsoft.com/office/drawing/2014/main" id="{3384B6A1-5BF6-1C66-0596-006E5516DD9C}"/>
              </a:ext>
            </a:extLst>
          </p:cNvPr>
          <p:cNvSpPr/>
          <p:nvPr/>
        </p:nvSpPr>
        <p:spPr bwMode="auto">
          <a:xfrm rot="18958776">
            <a:off x="1093629" y="2569749"/>
            <a:ext cx="1965667" cy="10053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charset="0"/>
              <a:ea typeface="ＭＳ Ｐゴシック" charset="0"/>
              <a:cs typeface="+mn-cs"/>
            </a:endParaRPr>
          </a:p>
        </p:txBody>
      </p:sp>
      <p:sp>
        <p:nvSpPr>
          <p:cNvPr id="2" name="Rectangle 1">
            <a:extLst>
              <a:ext uri="{FF2B5EF4-FFF2-40B4-BE49-F238E27FC236}">
                <a16:creationId xmlns:a16="http://schemas.microsoft.com/office/drawing/2014/main" id="{09375BF7-95F7-1432-FCD6-52C43F67A428}"/>
              </a:ext>
            </a:extLst>
          </p:cNvPr>
          <p:cNvSpPr/>
          <p:nvPr/>
        </p:nvSpPr>
        <p:spPr bwMode="auto">
          <a:xfrm>
            <a:off x="2731516" y="1918589"/>
            <a:ext cx="4601832" cy="8033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spTree>
    <p:extLst>
      <p:ext uri="{BB962C8B-B14F-4D97-AF65-F5344CB8AC3E}">
        <p14:creationId xmlns:p14="http://schemas.microsoft.com/office/powerpoint/2010/main" val="38907421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944" y="148301"/>
            <a:ext cx="9144000" cy="685800"/>
          </a:xfrm>
        </p:spPr>
        <p:txBody>
          <a:bodyPr/>
          <a:lstStyle/>
          <a:p>
            <a:r>
              <a:rPr lang="en-US" dirty="0"/>
              <a:t>Scaling via many APs</a:t>
            </a:r>
          </a:p>
        </p:txBody>
      </p:sp>
      <p:sp>
        <p:nvSpPr>
          <p:cNvPr id="4" name="TextBox 3"/>
          <p:cNvSpPr txBox="1"/>
          <p:nvPr/>
        </p:nvSpPr>
        <p:spPr>
          <a:xfrm>
            <a:off x="-68908" y="4618199"/>
            <a:ext cx="3198188" cy="523220"/>
          </a:xfrm>
          <a:prstGeom prst="rect">
            <a:avLst/>
          </a:prstGeom>
          <a:noFill/>
        </p:spPr>
        <p:txBody>
          <a:bodyPr wrap="square" rtlCol="0">
            <a:spAutoFit/>
          </a:bodyPr>
          <a:lstStyle/>
          <a:p>
            <a:r>
              <a:rPr lang="en-US" dirty="0"/>
              <a:t>Access Points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2826" y="10631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5226" y="12155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7626" y="13679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0026" y="15203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2426" y="16727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4826" y="18251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7770026" y="2886932"/>
            <a:ext cx="1377388" cy="523220"/>
          </a:xfrm>
          <a:prstGeom prst="rect">
            <a:avLst/>
          </a:prstGeom>
          <a:noFill/>
        </p:spPr>
        <p:txBody>
          <a:bodyPr wrap="square" rtlCol="0">
            <a:spAutoFit/>
          </a:bodyPr>
          <a:lstStyle/>
          <a:p>
            <a:r>
              <a:rPr lang="en-US" dirty="0"/>
              <a:t>Execute</a:t>
            </a:r>
          </a:p>
        </p:txBody>
      </p:sp>
      <p:pic>
        <p:nvPicPr>
          <p:cNvPr id="3074" name="Picture 2" descr="C:\Users\gthain\AppData\Local\Microsoft\Windows\INetCache\IE\UX4WY9Z7\Server2_by_mimooh.sv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1" y="910000"/>
            <a:ext cx="1158551" cy="16386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gthain\AppData\Local\Microsoft\Windows\INetCache\IE\UX4WY9Z7\Server2_by_mimooh.sv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4" y="2169068"/>
            <a:ext cx="1158551" cy="16386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gthain\AppData\Local\Microsoft\Windows\INetCache\IE\UX4WY9Z7\Server2_by_mimooh.sv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3" y="3410152"/>
            <a:ext cx="1158551" cy="163861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p:cNvCxnSpPr>
            <a:stCxn id="3074" idx="3"/>
          </p:cNvCxnSpPr>
          <p:nvPr/>
        </p:nvCxnSpPr>
        <p:spPr bwMode="auto">
          <a:xfrm>
            <a:off x="1127760" y="1729307"/>
            <a:ext cx="6513224" cy="609600"/>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Arrow Connector 30"/>
          <p:cNvCxnSpPr/>
          <p:nvPr/>
        </p:nvCxnSpPr>
        <p:spPr bwMode="auto">
          <a:xfrm flipV="1">
            <a:off x="1046480" y="2468880"/>
            <a:ext cx="6716424" cy="418052"/>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Arrow Connector 31"/>
          <p:cNvCxnSpPr>
            <a:stCxn id="25" idx="3"/>
          </p:cNvCxnSpPr>
          <p:nvPr/>
        </p:nvCxnSpPr>
        <p:spPr bwMode="auto">
          <a:xfrm flipV="1">
            <a:off x="1186404" y="2643707"/>
            <a:ext cx="6759380" cy="1585752"/>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6109155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944" y="148301"/>
            <a:ext cx="9144000" cy="685800"/>
          </a:xfrm>
        </p:spPr>
        <p:txBody>
          <a:bodyPr/>
          <a:lstStyle/>
          <a:p>
            <a:r>
              <a:rPr lang="en-US" dirty="0"/>
              <a:t>Scaling via many APs</a:t>
            </a:r>
          </a:p>
        </p:txBody>
      </p:sp>
      <p:pic>
        <p:nvPicPr>
          <p:cNvPr id="3074" name="Picture 2" descr="C:\Users\gthain\AppData\Local\Microsoft\Windows\INetCache\IE\UX4WY9Z7\Server2_by_mimooh.sv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1" y="910000"/>
            <a:ext cx="1158551" cy="16386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gthain\AppData\Local\Microsoft\Windows\INetCache\IE\UX4WY9Z7\Server2_by_mimooh.sv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4" y="2169068"/>
            <a:ext cx="1158551" cy="16386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gthain\AppData\Local\Microsoft\Windows\INetCache\IE\UX4WY9Z7\Server2_by_mimooh.sv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53" y="3410152"/>
            <a:ext cx="1158551" cy="1638614"/>
          </a:xfrm>
          <a:prstGeom prst="rect">
            <a:avLst/>
          </a:prstGeom>
          <a:noFill/>
          <a:extLst>
            <a:ext uri="{909E8E84-426E-40DD-AFC4-6F175D3DCCD1}">
              <a14:hiddenFill xmlns:a14="http://schemas.microsoft.com/office/drawing/2010/main">
                <a:solidFill>
                  <a:srgbClr val="FFFFFF"/>
                </a:solidFill>
              </a14:hiddenFill>
            </a:ext>
          </a:extLst>
        </p:spPr>
      </p:pic>
      <p:sp>
        <p:nvSpPr>
          <p:cNvPr id="23" name="Content Placeholder 1"/>
          <p:cNvSpPr>
            <a:spLocks noGrp="1"/>
          </p:cNvSpPr>
          <p:nvPr>
            <p:ph idx="1"/>
          </p:nvPr>
        </p:nvSpPr>
        <p:spPr>
          <a:xfrm>
            <a:off x="1348423" y="1403057"/>
            <a:ext cx="8399462" cy="3170635"/>
          </a:xfrm>
        </p:spPr>
        <p:txBody>
          <a:bodyPr/>
          <a:lstStyle/>
          <a:p>
            <a:pPr marL="0" indent="0">
              <a:buNone/>
            </a:pPr>
            <a:r>
              <a:rPr lang="en-US" dirty="0"/>
              <a:t>Adding APs just helps scaling</a:t>
            </a:r>
          </a:p>
          <a:p>
            <a:pPr marL="0" indent="0">
              <a:buNone/>
            </a:pPr>
            <a:r>
              <a:rPr lang="en-US" dirty="0"/>
              <a:t>Allows submission near the user</a:t>
            </a:r>
          </a:p>
          <a:p>
            <a:pPr marL="0" indent="0">
              <a:buNone/>
            </a:pPr>
            <a:endParaRPr lang="en-US" dirty="0"/>
          </a:p>
          <a:p>
            <a:pPr marL="0" indent="0">
              <a:buNone/>
            </a:pPr>
            <a:r>
              <a:rPr lang="en-US" dirty="0"/>
              <a:t>“Submit locally, run globally”</a:t>
            </a:r>
          </a:p>
        </p:txBody>
      </p:sp>
    </p:spTree>
    <p:extLst>
      <p:ext uri="{BB962C8B-B14F-4D97-AF65-F5344CB8AC3E}">
        <p14:creationId xmlns:p14="http://schemas.microsoft.com/office/powerpoint/2010/main" val="12651345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F17EB2-0783-374C-3D31-EBEEF26019A9}"/>
              </a:ext>
            </a:extLst>
          </p:cNvPr>
          <p:cNvSpPr>
            <a:spLocks noGrp="1"/>
          </p:cNvSpPr>
          <p:nvPr>
            <p:ph idx="1"/>
          </p:nvPr>
        </p:nvSpPr>
        <p:spPr/>
        <p:txBody>
          <a:bodyPr/>
          <a:lstStyle/>
          <a:p>
            <a:pPr marL="0" indent="0">
              <a:buNone/>
            </a:pPr>
            <a:r>
              <a:rPr lang="en-US" dirty="0"/>
              <a:t>Need 2</a:t>
            </a:r>
            <a:r>
              <a:rPr lang="en-US" baseline="30000" dirty="0"/>
              <a:t>nd</a:t>
            </a:r>
            <a:r>
              <a:rPr lang="en-US" dirty="0"/>
              <a:t> experimental lab</a:t>
            </a:r>
          </a:p>
          <a:p>
            <a:endParaRPr lang="en-US" dirty="0"/>
          </a:p>
          <a:p>
            <a:pPr marL="0" indent="0">
              <a:buNone/>
            </a:pPr>
            <a:r>
              <a:rPr lang="en-US" dirty="0"/>
              <a:t>Maybe with different scale?</a:t>
            </a:r>
          </a:p>
        </p:txBody>
      </p:sp>
      <p:sp>
        <p:nvSpPr>
          <p:cNvPr id="3" name="Title 2">
            <a:extLst>
              <a:ext uri="{FF2B5EF4-FFF2-40B4-BE49-F238E27FC236}">
                <a16:creationId xmlns:a16="http://schemas.microsoft.com/office/drawing/2014/main" id="{8753C73E-BF85-9AE5-1628-ACF5FE3956E3}"/>
              </a:ext>
            </a:extLst>
          </p:cNvPr>
          <p:cNvSpPr>
            <a:spLocks noGrp="1"/>
          </p:cNvSpPr>
          <p:nvPr>
            <p:ph type="title"/>
          </p:nvPr>
        </p:nvSpPr>
        <p:spPr/>
        <p:txBody>
          <a:bodyPr/>
          <a:lstStyle/>
          <a:p>
            <a:r>
              <a:rPr lang="en-US" dirty="0"/>
              <a:t>How to test our theory?</a:t>
            </a:r>
          </a:p>
        </p:txBody>
      </p:sp>
    </p:spTree>
    <p:extLst>
      <p:ext uri="{BB962C8B-B14F-4D97-AF65-F5344CB8AC3E}">
        <p14:creationId xmlns:p14="http://schemas.microsoft.com/office/powerpoint/2010/main" val="40193642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3F18EF-6CF8-B8E6-0019-000EA05DA5CF}"/>
              </a:ext>
            </a:extLst>
          </p:cNvPr>
          <p:cNvPicPr>
            <a:picLocks noChangeAspect="1"/>
          </p:cNvPicPr>
          <p:nvPr/>
        </p:nvPicPr>
        <p:blipFill rotWithShape="1">
          <a:blip r:embed="rId2"/>
          <a:srcRect b="9639"/>
          <a:stretch/>
        </p:blipFill>
        <p:spPr>
          <a:xfrm>
            <a:off x="28595" y="0"/>
            <a:ext cx="9143980" cy="5143490"/>
          </a:xfrm>
          <a:prstGeom prst="rect">
            <a:avLst/>
          </a:prstGeom>
          <a:noFill/>
        </p:spPr>
      </p:pic>
      <p:sp>
        <p:nvSpPr>
          <p:cNvPr id="2" name="TextBox 1">
            <a:extLst>
              <a:ext uri="{FF2B5EF4-FFF2-40B4-BE49-F238E27FC236}">
                <a16:creationId xmlns:a16="http://schemas.microsoft.com/office/drawing/2014/main" id="{755C25C5-CA4D-9D27-D4B3-0928D4AF12A6}"/>
              </a:ext>
            </a:extLst>
          </p:cNvPr>
          <p:cNvSpPr txBox="1"/>
          <p:nvPr/>
        </p:nvSpPr>
        <p:spPr>
          <a:xfrm rot="20112702">
            <a:off x="1581661" y="1606921"/>
            <a:ext cx="6374605" cy="830997"/>
          </a:xfrm>
          <a:prstGeom prst="rect">
            <a:avLst/>
          </a:prstGeom>
          <a:solidFill>
            <a:schemeClr val="bg2">
              <a:lumMod val="90000"/>
            </a:schemeClr>
          </a:solidFill>
        </p:spPr>
        <p:txBody>
          <a:bodyPr wrap="square" rtlCol="0">
            <a:spAutoFit/>
          </a:bodyPr>
          <a:lstStyle/>
          <a:p>
            <a:r>
              <a:rPr lang="en-US" sz="4800" dirty="0">
                <a:solidFill>
                  <a:srgbClr val="FF0000"/>
                </a:solidFill>
                <a:latin typeface="+mj-lt"/>
              </a:rPr>
              <a:t>Who Are the People?</a:t>
            </a:r>
          </a:p>
        </p:txBody>
      </p:sp>
    </p:spTree>
    <p:extLst>
      <p:ext uri="{BB962C8B-B14F-4D97-AF65-F5344CB8AC3E}">
        <p14:creationId xmlns:p14="http://schemas.microsoft.com/office/powerpoint/2010/main" val="12491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Table&#10;&#10;Description automatically generated with medium confidence">
            <a:extLst>
              <a:ext uri="{FF2B5EF4-FFF2-40B4-BE49-F238E27FC236}">
                <a16:creationId xmlns:a16="http://schemas.microsoft.com/office/drawing/2014/main" id="{C796A92A-3EE7-07C8-38EE-1F713754EEF1}"/>
              </a:ext>
            </a:extLst>
          </p:cNvPr>
          <p:cNvPicPr>
            <a:picLocks noChangeAspect="1"/>
          </p:cNvPicPr>
          <p:nvPr/>
        </p:nvPicPr>
        <p:blipFill>
          <a:blip r:embed="rId2"/>
          <a:stretch>
            <a:fillRect/>
          </a:stretch>
        </p:blipFill>
        <p:spPr>
          <a:xfrm>
            <a:off x="1587460" y="0"/>
            <a:ext cx="5969080" cy="5143500"/>
          </a:xfrm>
          <a:prstGeom prst="rect">
            <a:avLst/>
          </a:prstGeom>
        </p:spPr>
      </p:pic>
    </p:spTree>
    <p:extLst>
      <p:ext uri="{BB962C8B-B14F-4D97-AF65-F5344CB8AC3E}">
        <p14:creationId xmlns:p14="http://schemas.microsoft.com/office/powerpoint/2010/main" val="32094657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3F18EF-6CF8-B8E6-0019-000EA05DA5CF}"/>
              </a:ext>
            </a:extLst>
          </p:cNvPr>
          <p:cNvPicPr>
            <a:picLocks noChangeAspect="1"/>
          </p:cNvPicPr>
          <p:nvPr/>
        </p:nvPicPr>
        <p:blipFill rotWithShape="1">
          <a:blip r:embed="rId2"/>
          <a:srcRect b="9639"/>
          <a:stretch/>
        </p:blipFill>
        <p:spPr>
          <a:xfrm>
            <a:off x="28595" y="0"/>
            <a:ext cx="9143980" cy="5143490"/>
          </a:xfrm>
          <a:prstGeom prst="rect">
            <a:avLst/>
          </a:prstGeom>
          <a:noFill/>
        </p:spPr>
      </p:pic>
      <p:sp>
        <p:nvSpPr>
          <p:cNvPr id="2" name="TextBox 1">
            <a:extLst>
              <a:ext uri="{FF2B5EF4-FFF2-40B4-BE49-F238E27FC236}">
                <a16:creationId xmlns:a16="http://schemas.microsoft.com/office/drawing/2014/main" id="{755C25C5-CA4D-9D27-D4B3-0928D4AF12A6}"/>
              </a:ext>
            </a:extLst>
          </p:cNvPr>
          <p:cNvSpPr txBox="1"/>
          <p:nvPr/>
        </p:nvSpPr>
        <p:spPr>
          <a:xfrm rot="20112702">
            <a:off x="1581661" y="1606921"/>
            <a:ext cx="6374605" cy="830997"/>
          </a:xfrm>
          <a:prstGeom prst="rect">
            <a:avLst/>
          </a:prstGeom>
          <a:solidFill>
            <a:schemeClr val="bg2">
              <a:lumMod val="90000"/>
            </a:schemeClr>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800" b="0" i="0" u="none" strike="noStrike" kern="1200" cap="none" spc="0" normalizeH="0" baseline="0" noProof="0" dirty="0">
                <a:ln>
                  <a:noFill/>
                </a:ln>
                <a:solidFill>
                  <a:srgbClr val="FF0000"/>
                </a:solidFill>
                <a:effectLst/>
                <a:uLnTx/>
                <a:uFillTx/>
                <a:latin typeface="Arial"/>
                <a:ea typeface="MS PGothic" pitchFamily="34" charset="-128"/>
                <a:cs typeface="+mn-cs"/>
              </a:rPr>
              <a:t>Who Are the </a:t>
            </a:r>
            <a:r>
              <a:rPr lang="en-US" sz="4800" dirty="0">
                <a:solidFill>
                  <a:srgbClr val="FF0000"/>
                </a:solidFill>
                <a:latin typeface="Arial"/>
              </a:rPr>
              <a:t>owners</a:t>
            </a:r>
            <a:r>
              <a:rPr kumimoji="0" lang="en-US" sz="4800" b="0" i="0" u="none" strike="noStrike" kern="1200" cap="none" spc="0" normalizeH="0" baseline="0" noProof="0" dirty="0">
                <a:ln>
                  <a:noFill/>
                </a:ln>
                <a:solidFill>
                  <a:srgbClr val="FF0000"/>
                </a:solidFill>
                <a:effectLst/>
                <a:uLnTx/>
                <a:uFillTx/>
                <a:latin typeface="Arial"/>
                <a:ea typeface="MS PGothic" pitchFamily="34" charset="-128"/>
                <a:cs typeface="+mn-cs"/>
              </a:rPr>
              <a:t>?</a:t>
            </a:r>
          </a:p>
        </p:txBody>
      </p:sp>
    </p:spTree>
    <p:extLst>
      <p:ext uri="{BB962C8B-B14F-4D97-AF65-F5344CB8AC3E}">
        <p14:creationId xmlns:p14="http://schemas.microsoft.com/office/powerpoint/2010/main" val="195968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51FDCF-F862-01E3-04FE-EF9EF5FCA4F3}"/>
              </a:ext>
            </a:extLst>
          </p:cNvPr>
          <p:cNvPicPr>
            <a:picLocks noChangeAspect="1"/>
          </p:cNvPicPr>
          <p:nvPr/>
        </p:nvPicPr>
        <p:blipFill rotWithShape="1">
          <a:blip r:embed="rId2"/>
          <a:srcRect r="44560"/>
          <a:stretch/>
        </p:blipFill>
        <p:spPr>
          <a:xfrm>
            <a:off x="2337898" y="2571750"/>
            <a:ext cx="1919778" cy="2322777"/>
          </a:xfrm>
          <a:prstGeom prst="rect">
            <a:avLst/>
          </a:prstGeom>
        </p:spPr>
      </p:pic>
      <p:sp>
        <p:nvSpPr>
          <p:cNvPr id="3" name="Title 2">
            <a:extLst>
              <a:ext uri="{FF2B5EF4-FFF2-40B4-BE49-F238E27FC236}">
                <a16:creationId xmlns:a16="http://schemas.microsoft.com/office/drawing/2014/main" id="{68A1A3A5-BABC-8513-D7DA-616A88F69D3C}"/>
              </a:ext>
            </a:extLst>
          </p:cNvPr>
          <p:cNvSpPr>
            <a:spLocks noGrp="1"/>
          </p:cNvSpPr>
          <p:nvPr>
            <p:ph type="title"/>
          </p:nvPr>
        </p:nvSpPr>
        <p:spPr/>
        <p:txBody>
          <a:bodyPr/>
          <a:lstStyle/>
          <a:p>
            <a:r>
              <a:rPr lang="en-US" dirty="0"/>
              <a:t>The Mythical Golden Laptop</a:t>
            </a:r>
          </a:p>
        </p:txBody>
      </p:sp>
      <p:pic>
        <p:nvPicPr>
          <p:cNvPr id="4" name="Picture 3">
            <a:extLst>
              <a:ext uri="{FF2B5EF4-FFF2-40B4-BE49-F238E27FC236}">
                <a16:creationId xmlns:a16="http://schemas.microsoft.com/office/drawing/2014/main" id="{F550BB11-99CC-2F15-A032-A9B62334EAC8}"/>
              </a:ext>
            </a:extLst>
          </p:cNvPr>
          <p:cNvPicPr>
            <a:picLocks noChangeAspect="1"/>
          </p:cNvPicPr>
          <p:nvPr/>
        </p:nvPicPr>
        <p:blipFill>
          <a:blip r:embed="rId3"/>
          <a:stretch>
            <a:fillRect/>
          </a:stretch>
        </p:blipFill>
        <p:spPr>
          <a:xfrm>
            <a:off x="4171950" y="248973"/>
            <a:ext cx="4972050" cy="4972050"/>
          </a:xfrm>
          <a:prstGeom prst="rect">
            <a:avLst/>
          </a:prstGeom>
        </p:spPr>
      </p:pic>
    </p:spTree>
    <p:extLst>
      <p:ext uri="{BB962C8B-B14F-4D97-AF65-F5344CB8AC3E}">
        <p14:creationId xmlns:p14="http://schemas.microsoft.com/office/powerpoint/2010/main" val="1705377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524221"/>
            <a:ext cx="9144000" cy="685800"/>
          </a:xfrm>
        </p:spPr>
        <p:txBody>
          <a:bodyPr/>
          <a:lstStyle/>
          <a:p>
            <a:r>
              <a:rPr lang="en-US" dirty="0"/>
              <a:t>Overview of condor:</a:t>
            </a:r>
            <a:br>
              <a:rPr lang="en-US" dirty="0"/>
            </a:br>
            <a:r>
              <a:rPr lang="en-US" dirty="0"/>
              <a:t>3 sides</a:t>
            </a:r>
          </a:p>
        </p:txBody>
      </p:sp>
      <p:sp>
        <p:nvSpPr>
          <p:cNvPr id="4" name="TextBox 3"/>
          <p:cNvSpPr txBox="1"/>
          <p:nvPr/>
        </p:nvSpPr>
        <p:spPr>
          <a:xfrm>
            <a:off x="40510" y="3128489"/>
            <a:ext cx="2154050" cy="523220"/>
          </a:xfrm>
          <a:prstGeom prst="rect">
            <a:avLst/>
          </a:prstGeom>
          <a:noFill/>
        </p:spPr>
        <p:txBody>
          <a:bodyPr wrap="square" rtlCol="0">
            <a:spAutoFit/>
          </a:bodyPr>
          <a:lstStyle/>
          <a:p>
            <a:r>
              <a:rPr lang="en-US" dirty="0"/>
              <a:t>Access Point</a:t>
            </a:r>
          </a:p>
        </p:txBody>
      </p:sp>
      <p:sp>
        <p:nvSpPr>
          <p:cNvPr id="6" name="Vertical Scroll 5"/>
          <p:cNvSpPr/>
          <p:nvPr/>
        </p:nvSpPr>
        <p:spPr bwMode="auto">
          <a:xfrm>
            <a:off x="1192193" y="2181728"/>
            <a:ext cx="451412" cy="694481"/>
          </a:xfrm>
          <a:prstGeom prst="verticalScroll">
            <a:avLst/>
          </a:prstGeom>
          <a:solidFill>
            <a:srgbClr val="FF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2826" y="10631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226" y="12155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626" y="13679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0026" y="15203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2426" y="16727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826" y="18251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711696" y="2886932"/>
            <a:ext cx="2435718" cy="523220"/>
          </a:xfrm>
          <a:prstGeom prst="rect">
            <a:avLst/>
          </a:prstGeom>
          <a:noFill/>
        </p:spPr>
        <p:txBody>
          <a:bodyPr wrap="square" rtlCol="0">
            <a:spAutoFit/>
          </a:bodyPr>
          <a:lstStyle/>
          <a:p>
            <a:r>
              <a:rPr lang="en-US" dirty="0"/>
              <a:t>Execute Point</a:t>
            </a:r>
          </a:p>
        </p:txBody>
      </p:sp>
      <p:pic>
        <p:nvPicPr>
          <p:cNvPr id="3074" name="Picture 2" descr="C:\Users\gthain\AppData\Local\Microsoft\Windows\INetCache\IE\UX4WY9Z7\Server2_by_mimooh.svg[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929" y="1210021"/>
            <a:ext cx="1158551" cy="1638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518701" y="4193999"/>
            <a:ext cx="1944547" cy="954107"/>
          </a:xfrm>
          <a:prstGeom prst="rect">
            <a:avLst/>
          </a:prstGeom>
          <a:noFill/>
        </p:spPr>
        <p:txBody>
          <a:bodyPr wrap="square" rtlCol="0">
            <a:spAutoFit/>
          </a:bodyPr>
          <a:lstStyle/>
          <a:p>
            <a:r>
              <a:rPr lang="en-US" dirty="0"/>
              <a:t>Central Manager</a:t>
            </a:r>
          </a:p>
        </p:txBody>
      </p:sp>
      <p:pic>
        <p:nvPicPr>
          <p:cNvPr id="3075" name="Picture 3" descr="C:\Users\gthain\AppData\Local\Microsoft\Windows\INetCache\IE\AX77XF3R\stoplight[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9049" y="2804777"/>
            <a:ext cx="1033462" cy="142874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p:nvPr/>
        </p:nvCxnSpPr>
        <p:spPr bwMode="auto">
          <a:xfrm>
            <a:off x="1643605" y="2804777"/>
            <a:ext cx="1977900" cy="1051599"/>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Arrow Connector 20"/>
          <p:cNvCxnSpPr/>
          <p:nvPr/>
        </p:nvCxnSpPr>
        <p:spPr bwMode="auto">
          <a:xfrm flipV="1">
            <a:off x="4822511" y="2600110"/>
            <a:ext cx="2795115" cy="1256266"/>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Arrow Connector 21"/>
          <p:cNvCxnSpPr/>
          <p:nvPr/>
        </p:nvCxnSpPr>
        <p:spPr bwMode="auto">
          <a:xfrm>
            <a:off x="1703763" y="2083070"/>
            <a:ext cx="5609063" cy="7573"/>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097768410"/>
      </p:ext>
    </p:extLst>
  </p:cSld>
  <p:clrMapOvr>
    <a:masterClrMapping/>
  </p:clrMapOvr>
  <mc:AlternateContent xmlns:mc="http://schemas.openxmlformats.org/markup-compatibility/2006" xmlns:p14="http://schemas.microsoft.com/office/powerpoint/2010/main">
    <mc:Choice Requires="p14">
      <p:transition spd="slow" p14:dur="2000" advTm="14383"/>
    </mc:Choice>
    <mc:Fallback xmlns="">
      <p:transition spd="slow" advTm="14383"/>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01A243-F820-CF93-2F00-046BB1A93C1A}"/>
              </a:ext>
            </a:extLst>
          </p:cNvPr>
          <p:cNvPicPr>
            <a:picLocks noChangeAspect="1"/>
          </p:cNvPicPr>
          <p:nvPr/>
        </p:nvPicPr>
        <p:blipFill>
          <a:blip r:embed="rId2"/>
          <a:stretch>
            <a:fillRect/>
          </a:stretch>
        </p:blipFill>
        <p:spPr>
          <a:xfrm>
            <a:off x="718229" y="0"/>
            <a:ext cx="8425771" cy="5143500"/>
          </a:xfrm>
          <a:prstGeom prst="rect">
            <a:avLst/>
          </a:prstGeom>
        </p:spPr>
      </p:pic>
      <p:sp>
        <p:nvSpPr>
          <p:cNvPr id="2" name="Speech Bubble: Rectangle with Corners Rounded 1">
            <a:extLst>
              <a:ext uri="{FF2B5EF4-FFF2-40B4-BE49-F238E27FC236}">
                <a16:creationId xmlns:a16="http://schemas.microsoft.com/office/drawing/2014/main" id="{664FDC50-BCE5-DCBB-EEC2-2C154C33CF68}"/>
              </a:ext>
            </a:extLst>
          </p:cNvPr>
          <p:cNvSpPr/>
          <p:nvPr/>
        </p:nvSpPr>
        <p:spPr bwMode="auto">
          <a:xfrm>
            <a:off x="0" y="198657"/>
            <a:ext cx="3724712" cy="4746185"/>
          </a:xfrm>
          <a:prstGeom prst="wedgeRoundRectCallout">
            <a:avLst>
              <a:gd name="adj1" fmla="val 87514"/>
              <a:gd name="adj2" fmla="val 4709"/>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Times New Roman" charset="0"/>
                <a:ea typeface="ＭＳ Ｐゴシック" charset="0"/>
              </a:rPr>
              <a:t>"A distributed system is one where you </a:t>
            </a:r>
            <a:r>
              <a:rPr kumimoji="0" lang="en-US" sz="3200" b="1" i="0" u="none" strike="noStrike" cap="none" normalizeH="0" baseline="0" dirty="0">
                <a:ln>
                  <a:noFill/>
                </a:ln>
                <a:solidFill>
                  <a:schemeClr val="tx1"/>
                </a:solidFill>
                <a:effectLst/>
                <a:latin typeface="Times New Roman" charset="0"/>
                <a:ea typeface="ＭＳ Ｐゴシック" charset="0"/>
              </a:rPr>
              <a:t>can</a:t>
            </a:r>
            <a:r>
              <a:rPr kumimoji="0" lang="en-US" sz="3200" b="0" i="0" u="none" strike="noStrike" cap="none" normalizeH="0" baseline="0" dirty="0">
                <a:ln>
                  <a:noFill/>
                </a:ln>
                <a:solidFill>
                  <a:schemeClr val="tx1"/>
                </a:solidFill>
                <a:effectLst/>
                <a:latin typeface="Times New Roman" charset="0"/>
                <a:ea typeface="ＭＳ Ｐゴシック" charset="0"/>
              </a:rPr>
              <a:t> get work done on a machine you never heard of." </a:t>
            </a:r>
            <a:r>
              <a:rPr kumimoji="0" lang="en-US" sz="3200" b="0" i="0" u="none" strike="noStrike" cap="none" normalizeH="0" baseline="0" dirty="0">
                <a:ln>
                  <a:noFill/>
                </a:ln>
                <a:solidFill>
                  <a:schemeClr val="accent1"/>
                </a:solidFill>
                <a:effectLst/>
                <a:latin typeface="Times New Roman" charset="0"/>
                <a:ea typeface="ＭＳ Ｐゴシック" charset="0"/>
              </a:rPr>
              <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accent1"/>
              </a:solidFill>
              <a:effectLst/>
              <a:latin typeface="Times New Roman" charset="0"/>
              <a:ea typeface="ＭＳ Ｐゴシック" charset="0"/>
            </a:endParaRPr>
          </a:p>
        </p:txBody>
      </p:sp>
    </p:spTree>
    <p:extLst>
      <p:ext uri="{BB962C8B-B14F-4D97-AF65-F5344CB8AC3E}">
        <p14:creationId xmlns:p14="http://schemas.microsoft.com/office/powerpoint/2010/main" val="1823444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D8C68A-52B3-4E19-50BA-F91621C73C3D}"/>
              </a:ext>
            </a:extLst>
          </p:cNvPr>
          <p:cNvPicPr>
            <a:picLocks noChangeAspect="1"/>
          </p:cNvPicPr>
          <p:nvPr/>
        </p:nvPicPr>
        <p:blipFill>
          <a:blip r:embed="rId2"/>
          <a:stretch>
            <a:fillRect/>
          </a:stretch>
        </p:blipFill>
        <p:spPr>
          <a:xfrm>
            <a:off x="721824" y="0"/>
            <a:ext cx="8422176" cy="5143500"/>
          </a:xfrm>
          <a:prstGeom prst="rect">
            <a:avLst/>
          </a:prstGeom>
        </p:spPr>
      </p:pic>
      <p:sp>
        <p:nvSpPr>
          <p:cNvPr id="7" name="Speech Bubble: Rectangle with Corners Rounded 6">
            <a:extLst>
              <a:ext uri="{FF2B5EF4-FFF2-40B4-BE49-F238E27FC236}">
                <a16:creationId xmlns:a16="http://schemas.microsoft.com/office/drawing/2014/main" id="{E49DAD14-3331-431E-80E5-6D80042DBA7A}"/>
              </a:ext>
            </a:extLst>
          </p:cNvPr>
          <p:cNvSpPr/>
          <p:nvPr/>
        </p:nvSpPr>
        <p:spPr bwMode="auto">
          <a:xfrm>
            <a:off x="110392" y="198657"/>
            <a:ext cx="3724712" cy="4746185"/>
          </a:xfrm>
          <a:prstGeom prst="wedgeRoundRectCallout">
            <a:avLst>
              <a:gd name="adj1" fmla="val 70893"/>
              <a:gd name="adj2" fmla="val 1839"/>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Times New Roman" charset="0"/>
                <a:ea typeface="ＭＳ Ｐゴシック" charset="0"/>
              </a:rPr>
              <a:t>"A distributed system is one where you </a:t>
            </a:r>
            <a:r>
              <a:rPr kumimoji="0" lang="en-US" sz="3200" b="1" i="0" u="none" strike="noStrike" cap="none" normalizeH="0" baseline="0" dirty="0">
                <a:ln>
                  <a:noFill/>
                </a:ln>
                <a:solidFill>
                  <a:schemeClr val="tx1"/>
                </a:solidFill>
                <a:effectLst/>
                <a:latin typeface="Times New Roman" charset="0"/>
                <a:ea typeface="ＭＳ Ｐゴシック" charset="0"/>
              </a:rPr>
              <a:t>can</a:t>
            </a:r>
            <a:r>
              <a:rPr kumimoji="0" lang="en-US" sz="3200" b="0" i="0" u="none" strike="noStrike" cap="none" normalizeH="0" baseline="0" dirty="0">
                <a:ln>
                  <a:noFill/>
                </a:ln>
                <a:solidFill>
                  <a:schemeClr val="tx1"/>
                </a:solidFill>
                <a:effectLst/>
                <a:latin typeface="Times New Roman" charset="0"/>
                <a:ea typeface="ＭＳ Ｐゴシック" charset="0"/>
              </a:rPr>
              <a:t> get work done on a machine you never heard of." </a:t>
            </a:r>
            <a:r>
              <a:rPr kumimoji="0" lang="en-US" sz="3200" b="0" i="0" u="none" strike="noStrike" cap="none" normalizeH="0" baseline="0" dirty="0">
                <a:ln>
                  <a:noFill/>
                </a:ln>
                <a:solidFill>
                  <a:schemeClr val="accent1"/>
                </a:solidFill>
                <a:effectLst/>
                <a:latin typeface="Times New Roman" charset="0"/>
                <a:ea typeface="ＭＳ Ｐゴシック" charset="0"/>
              </a:rPr>
              <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accent1"/>
              </a:solidFill>
              <a:effectLst/>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3200" dirty="0">
                <a:solidFill>
                  <a:schemeClr val="accent1"/>
                </a:solidFill>
                <a:latin typeface="Times New Roman" charset="0"/>
                <a:ea typeface="ＭＳ Ｐゴシック" charset="0"/>
              </a:rPr>
              <a:t>(</a:t>
            </a:r>
            <a:r>
              <a:rPr kumimoji="0" lang="en-US" sz="3200" b="0" i="0" u="none" strike="noStrike" cap="none" normalizeH="0" baseline="0" dirty="0">
                <a:ln>
                  <a:noFill/>
                </a:ln>
                <a:solidFill>
                  <a:schemeClr val="accent1"/>
                </a:solidFill>
                <a:effectLst/>
                <a:latin typeface="Times New Roman" charset="0"/>
                <a:ea typeface="ＭＳ Ｐゴシック" charset="0"/>
              </a:rPr>
              <a:t>even when it crashes)</a:t>
            </a:r>
          </a:p>
        </p:txBody>
      </p:sp>
    </p:spTree>
    <p:extLst>
      <p:ext uri="{BB962C8B-B14F-4D97-AF65-F5344CB8AC3E}">
        <p14:creationId xmlns:p14="http://schemas.microsoft.com/office/powerpoint/2010/main" val="426349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CEA21-1724-F85A-34AF-AF7E65B9B1FB}"/>
              </a:ext>
            </a:extLst>
          </p:cNvPr>
          <p:cNvSpPr>
            <a:spLocks noGrp="1"/>
          </p:cNvSpPr>
          <p:nvPr>
            <p:ph type="title"/>
          </p:nvPr>
        </p:nvSpPr>
        <p:spPr>
          <a:xfrm>
            <a:off x="0" y="-148855"/>
            <a:ext cx="9144000" cy="685800"/>
          </a:xfrm>
        </p:spPr>
        <p:txBody>
          <a:bodyPr/>
          <a:lstStyle/>
          <a:p>
            <a:endParaRPr lang="en-US"/>
          </a:p>
        </p:txBody>
      </p:sp>
      <p:pic>
        <p:nvPicPr>
          <p:cNvPr id="4" name="Picture 3">
            <a:extLst>
              <a:ext uri="{FF2B5EF4-FFF2-40B4-BE49-F238E27FC236}">
                <a16:creationId xmlns:a16="http://schemas.microsoft.com/office/drawing/2014/main" id="{77D5C005-6D74-EF9A-528D-A58EEDB83371}"/>
              </a:ext>
            </a:extLst>
          </p:cNvPr>
          <p:cNvPicPr>
            <a:picLocks noChangeAspect="1"/>
          </p:cNvPicPr>
          <p:nvPr/>
        </p:nvPicPr>
        <p:blipFill>
          <a:blip r:embed="rId2"/>
          <a:stretch>
            <a:fillRect/>
          </a:stretch>
        </p:blipFill>
        <p:spPr>
          <a:xfrm>
            <a:off x="9905" y="4286678"/>
            <a:ext cx="1277362" cy="856822"/>
          </a:xfrm>
          <a:prstGeom prst="rect">
            <a:avLst/>
          </a:prstGeom>
        </p:spPr>
      </p:pic>
      <p:pic>
        <p:nvPicPr>
          <p:cNvPr id="7" name="Graphic 6" descr="Internet with solid fill">
            <a:extLst>
              <a:ext uri="{FF2B5EF4-FFF2-40B4-BE49-F238E27FC236}">
                <a16:creationId xmlns:a16="http://schemas.microsoft.com/office/drawing/2014/main" id="{03444BBF-7A00-6403-9475-211BB0BF3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7061" y="944968"/>
            <a:ext cx="914400" cy="914400"/>
          </a:xfrm>
          <a:prstGeom prst="rect">
            <a:avLst/>
          </a:prstGeom>
        </p:spPr>
      </p:pic>
      <p:pic>
        <p:nvPicPr>
          <p:cNvPr id="8" name="Graphic 7" descr="Internet with solid fill">
            <a:extLst>
              <a:ext uri="{FF2B5EF4-FFF2-40B4-BE49-F238E27FC236}">
                <a16:creationId xmlns:a16="http://schemas.microsoft.com/office/drawing/2014/main" id="{F9506505-082F-DDD9-7D30-462AED6561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2325" y="1645388"/>
            <a:ext cx="914400" cy="914400"/>
          </a:xfrm>
          <a:prstGeom prst="rect">
            <a:avLst/>
          </a:prstGeom>
        </p:spPr>
      </p:pic>
      <p:pic>
        <p:nvPicPr>
          <p:cNvPr id="9" name="Graphic 8" descr="Internet with solid fill">
            <a:extLst>
              <a:ext uri="{FF2B5EF4-FFF2-40B4-BE49-F238E27FC236}">
                <a16:creationId xmlns:a16="http://schemas.microsoft.com/office/drawing/2014/main" id="{BF6AA1FD-637E-0E66-1A8F-BD30DB8601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5237" y="3284133"/>
            <a:ext cx="914400" cy="914400"/>
          </a:xfrm>
          <a:prstGeom prst="rect">
            <a:avLst/>
          </a:prstGeom>
        </p:spPr>
      </p:pic>
      <p:pic>
        <p:nvPicPr>
          <p:cNvPr id="10" name="Graphic 9" descr="Internet with solid fill">
            <a:extLst>
              <a:ext uri="{FF2B5EF4-FFF2-40B4-BE49-F238E27FC236}">
                <a16:creationId xmlns:a16="http://schemas.microsoft.com/office/drawing/2014/main" id="{1D436864-55AD-EB3B-737C-4696151342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7061" y="2457447"/>
            <a:ext cx="914400" cy="914400"/>
          </a:xfrm>
          <a:prstGeom prst="rect">
            <a:avLst/>
          </a:prstGeom>
        </p:spPr>
      </p:pic>
      <p:pic>
        <p:nvPicPr>
          <p:cNvPr id="11" name="Graphic 10" descr="Internet with solid fill">
            <a:extLst>
              <a:ext uri="{FF2B5EF4-FFF2-40B4-BE49-F238E27FC236}">
                <a16:creationId xmlns:a16="http://schemas.microsoft.com/office/drawing/2014/main" id="{4669DFED-7B53-BD08-B98B-DD4A57B122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6837" y="2369733"/>
            <a:ext cx="914400" cy="914400"/>
          </a:xfrm>
          <a:prstGeom prst="rect">
            <a:avLst/>
          </a:prstGeom>
        </p:spPr>
      </p:pic>
      <p:pic>
        <p:nvPicPr>
          <p:cNvPr id="12" name="Graphic 11" descr="Internet with solid fill">
            <a:extLst>
              <a:ext uri="{FF2B5EF4-FFF2-40B4-BE49-F238E27FC236}">
                <a16:creationId xmlns:a16="http://schemas.microsoft.com/office/drawing/2014/main" id="{378CDBA7-9167-E79D-E187-05B96D03BA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6837" y="944968"/>
            <a:ext cx="914400" cy="914400"/>
          </a:xfrm>
          <a:prstGeom prst="rect">
            <a:avLst/>
          </a:prstGeom>
        </p:spPr>
      </p:pic>
      <p:pic>
        <p:nvPicPr>
          <p:cNvPr id="13" name="Picture 12">
            <a:extLst>
              <a:ext uri="{FF2B5EF4-FFF2-40B4-BE49-F238E27FC236}">
                <a16:creationId xmlns:a16="http://schemas.microsoft.com/office/drawing/2014/main" id="{9C250475-53BA-9545-CFE1-169FA420FAC6}"/>
              </a:ext>
            </a:extLst>
          </p:cNvPr>
          <p:cNvPicPr>
            <a:picLocks noChangeAspect="1"/>
          </p:cNvPicPr>
          <p:nvPr/>
        </p:nvPicPr>
        <p:blipFill>
          <a:blip r:embed="rId5"/>
          <a:stretch>
            <a:fillRect/>
          </a:stretch>
        </p:blipFill>
        <p:spPr>
          <a:xfrm>
            <a:off x="1057258" y="4683483"/>
            <a:ext cx="460017" cy="460017"/>
          </a:xfrm>
          <a:prstGeom prst="rect">
            <a:avLst/>
          </a:prstGeom>
        </p:spPr>
      </p:pic>
      <p:pic>
        <p:nvPicPr>
          <p:cNvPr id="15" name="Graphic 14" descr="Test tubes with solid fill">
            <a:extLst>
              <a:ext uri="{FF2B5EF4-FFF2-40B4-BE49-F238E27FC236}">
                <a16:creationId xmlns:a16="http://schemas.microsoft.com/office/drawing/2014/main" id="{23B3C729-C473-B4E1-2E48-7B631FFEF8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3671" y="4058077"/>
            <a:ext cx="457201" cy="457201"/>
          </a:xfrm>
          <a:prstGeom prst="rect">
            <a:avLst/>
          </a:prstGeom>
        </p:spPr>
      </p:pic>
      <p:pic>
        <p:nvPicPr>
          <p:cNvPr id="18" name="Graphic 17" descr="Test tubes with solid fill">
            <a:extLst>
              <a:ext uri="{FF2B5EF4-FFF2-40B4-BE49-F238E27FC236}">
                <a16:creationId xmlns:a16="http://schemas.microsoft.com/office/drawing/2014/main" id="{B307C984-8FE4-4822-BDEA-061E3DE88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3670" y="4058077"/>
            <a:ext cx="457201" cy="457201"/>
          </a:xfrm>
          <a:prstGeom prst="rect">
            <a:avLst/>
          </a:prstGeom>
        </p:spPr>
      </p:pic>
      <p:pic>
        <p:nvPicPr>
          <p:cNvPr id="19" name="Graphic 18" descr="Test tubes with solid fill">
            <a:extLst>
              <a:ext uri="{FF2B5EF4-FFF2-40B4-BE49-F238E27FC236}">
                <a16:creationId xmlns:a16="http://schemas.microsoft.com/office/drawing/2014/main" id="{615B7BD3-62E6-5C61-CA89-CCC5F65610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89198" y="4058077"/>
            <a:ext cx="457201" cy="457201"/>
          </a:xfrm>
          <a:prstGeom prst="rect">
            <a:avLst/>
          </a:prstGeom>
        </p:spPr>
      </p:pic>
      <p:pic>
        <p:nvPicPr>
          <p:cNvPr id="20" name="Graphic 19" descr="Test tubes with solid fill">
            <a:extLst>
              <a:ext uri="{FF2B5EF4-FFF2-40B4-BE49-F238E27FC236}">
                <a16:creationId xmlns:a16="http://schemas.microsoft.com/office/drawing/2014/main" id="{20450971-9DD3-3AEB-EBC8-17D1DFE8A5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2269" y="4432592"/>
            <a:ext cx="457201" cy="457201"/>
          </a:xfrm>
          <a:prstGeom prst="rect">
            <a:avLst/>
          </a:prstGeom>
        </p:spPr>
      </p:pic>
    </p:spTree>
    <p:extLst>
      <p:ext uri="{BB962C8B-B14F-4D97-AF65-F5344CB8AC3E}">
        <p14:creationId xmlns:p14="http://schemas.microsoft.com/office/powerpoint/2010/main" val="129983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38889E-6 -3.33333E-6 L 0.37309 -0.59197 " pathEditMode="relative" rAng="0" ptsTypes="AA">
                                      <p:cBhvr>
                                        <p:cTn id="6" dur="2000" fill="hold"/>
                                        <p:tgtEl>
                                          <p:spTgt spid="15"/>
                                        </p:tgtEl>
                                        <p:attrNameLst>
                                          <p:attrName>ppt_x</p:attrName>
                                          <p:attrName>ppt_y</p:attrName>
                                        </p:attrNameLst>
                                      </p:cBhvr>
                                      <p:rCtr x="18646" y="-2959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38889E-6 -3.33333E-6 L 0.6993 -0.28703 " pathEditMode="relative" rAng="0" ptsTypes="AA">
                                      <p:cBhvr>
                                        <p:cTn id="10" dur="2000" fill="hold"/>
                                        <p:tgtEl>
                                          <p:spTgt spid="18"/>
                                        </p:tgtEl>
                                        <p:attrNameLst>
                                          <p:attrName>ppt_x</p:attrName>
                                          <p:attrName>ppt_y</p:attrName>
                                        </p:attrNameLst>
                                      </p:cBhvr>
                                      <p:rCtr x="34965" y="-14352"/>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2553 0.0571 L 0.57622 -0.12068 " pathEditMode="relative" rAng="0" ptsTypes="AA">
                                      <p:cBhvr>
                                        <p:cTn id="14" dur="2000" fill="hold"/>
                                        <p:tgtEl>
                                          <p:spTgt spid="19"/>
                                        </p:tgtEl>
                                        <p:attrNameLst>
                                          <p:attrName>ppt_x</p:attrName>
                                          <p:attrName>ppt_y</p:attrName>
                                        </p:attrNameLst>
                                      </p:cBhvr>
                                      <p:rCtr x="27535" y="-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70161A-18DF-989C-A986-D431F20DF3A3}"/>
              </a:ext>
            </a:extLst>
          </p:cNvPr>
          <p:cNvSpPr>
            <a:spLocks noGrp="1"/>
          </p:cNvSpPr>
          <p:nvPr>
            <p:ph idx="1"/>
          </p:nvPr>
        </p:nvSpPr>
        <p:spPr>
          <a:xfrm>
            <a:off x="3411794" y="1016795"/>
            <a:ext cx="5616703" cy="3988342"/>
          </a:xfrm>
        </p:spPr>
        <p:txBody>
          <a:bodyPr/>
          <a:lstStyle/>
          <a:p>
            <a:pPr marL="0" indent="0">
              <a:buNone/>
            </a:pPr>
            <a:r>
              <a:rPr lang="en-US" dirty="0"/>
              <a:t>Software to manage all work</a:t>
            </a:r>
          </a:p>
          <a:p>
            <a:pPr marL="0" indent="0">
              <a:buNone/>
            </a:pPr>
            <a:r>
              <a:rPr lang="en-US" dirty="0"/>
              <a:t>All needs declared</a:t>
            </a:r>
          </a:p>
          <a:p>
            <a:pPr marL="0" indent="0">
              <a:buNone/>
            </a:pPr>
            <a:r>
              <a:rPr lang="en-US" dirty="0"/>
              <a:t>Reliable – like money in bank</a:t>
            </a:r>
          </a:p>
          <a:p>
            <a:pPr marL="0" indent="0">
              <a:buNone/>
            </a:pPr>
            <a:endParaRPr lang="en-US" dirty="0"/>
          </a:p>
          <a:p>
            <a:pPr marL="0" indent="0">
              <a:buNone/>
            </a:pPr>
            <a:r>
              <a:rPr lang="en-US" dirty="0"/>
              <a:t>Implements user's policies</a:t>
            </a:r>
          </a:p>
          <a:p>
            <a:pPr marL="0" indent="0">
              <a:buNone/>
            </a:pPr>
            <a:r>
              <a:rPr lang="en-US" dirty="0"/>
              <a:t>"Submit it and forget it"</a:t>
            </a:r>
          </a:p>
        </p:txBody>
      </p:sp>
      <p:sp>
        <p:nvSpPr>
          <p:cNvPr id="3" name="Title 2">
            <a:extLst>
              <a:ext uri="{FF2B5EF4-FFF2-40B4-BE49-F238E27FC236}">
                <a16:creationId xmlns:a16="http://schemas.microsoft.com/office/drawing/2014/main" id="{1A9CCAAE-C077-3429-0AFC-526C315E4240}"/>
              </a:ext>
            </a:extLst>
          </p:cNvPr>
          <p:cNvSpPr>
            <a:spLocks noGrp="1"/>
          </p:cNvSpPr>
          <p:nvPr>
            <p:ph type="title"/>
          </p:nvPr>
        </p:nvSpPr>
        <p:spPr/>
        <p:txBody>
          <a:bodyPr/>
          <a:lstStyle/>
          <a:p>
            <a:r>
              <a:rPr lang="en-US" dirty="0"/>
              <a:t>The </a:t>
            </a:r>
            <a:r>
              <a:rPr lang="en-US" dirty="0" err="1"/>
              <a:t>HTCondor</a:t>
            </a:r>
            <a:r>
              <a:rPr lang="en-US" dirty="0"/>
              <a:t> Access Point(AP)</a:t>
            </a:r>
          </a:p>
        </p:txBody>
      </p:sp>
      <p:pic>
        <p:nvPicPr>
          <p:cNvPr id="4" name="Picture 3">
            <a:extLst>
              <a:ext uri="{FF2B5EF4-FFF2-40B4-BE49-F238E27FC236}">
                <a16:creationId xmlns:a16="http://schemas.microsoft.com/office/drawing/2014/main" id="{B2712627-BA40-93D7-4306-B5C5EA58A2C6}"/>
              </a:ext>
            </a:extLst>
          </p:cNvPr>
          <p:cNvPicPr>
            <a:picLocks noChangeAspect="1"/>
          </p:cNvPicPr>
          <p:nvPr/>
        </p:nvPicPr>
        <p:blipFill>
          <a:blip r:embed="rId2"/>
          <a:stretch>
            <a:fillRect/>
          </a:stretch>
        </p:blipFill>
        <p:spPr>
          <a:xfrm>
            <a:off x="792429" y="1198337"/>
            <a:ext cx="1940137" cy="2746826"/>
          </a:xfrm>
          <a:prstGeom prst="rect">
            <a:avLst/>
          </a:prstGeom>
        </p:spPr>
      </p:pic>
      <p:pic>
        <p:nvPicPr>
          <p:cNvPr id="5" name="Picture 4">
            <a:extLst>
              <a:ext uri="{FF2B5EF4-FFF2-40B4-BE49-F238E27FC236}">
                <a16:creationId xmlns:a16="http://schemas.microsoft.com/office/drawing/2014/main" id="{A4F72274-633B-1F8F-395C-D4FF24A91F73}"/>
              </a:ext>
            </a:extLst>
          </p:cNvPr>
          <p:cNvPicPr>
            <a:picLocks noChangeAspect="1"/>
          </p:cNvPicPr>
          <p:nvPr/>
        </p:nvPicPr>
        <p:blipFill>
          <a:blip r:embed="rId3"/>
          <a:stretch>
            <a:fillRect/>
          </a:stretch>
        </p:blipFill>
        <p:spPr>
          <a:xfrm>
            <a:off x="9905" y="4286678"/>
            <a:ext cx="1277362" cy="856822"/>
          </a:xfrm>
          <a:prstGeom prst="rect">
            <a:avLst/>
          </a:prstGeom>
        </p:spPr>
      </p:pic>
      <p:cxnSp>
        <p:nvCxnSpPr>
          <p:cNvPr id="7" name="Straight Arrow Connector 6">
            <a:extLst>
              <a:ext uri="{FF2B5EF4-FFF2-40B4-BE49-F238E27FC236}">
                <a16:creationId xmlns:a16="http://schemas.microsoft.com/office/drawing/2014/main" id="{7A66F9E2-3F67-1B92-5158-A24DD2A5E8B9}"/>
              </a:ext>
            </a:extLst>
          </p:cNvPr>
          <p:cNvCxnSpPr>
            <a:stCxn id="5" idx="0"/>
          </p:cNvCxnSpPr>
          <p:nvPr/>
        </p:nvCxnSpPr>
        <p:spPr bwMode="auto">
          <a:xfrm flipV="1">
            <a:off x="648586" y="3296093"/>
            <a:ext cx="893135" cy="99058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059590970"/>
      </p:ext>
    </p:extLst>
  </p:cSld>
  <p:clrMapOvr>
    <a:masterClrMapping/>
  </p:clrMapOvr>
</p:sld>
</file>

<file path=ppt/theme/theme1.xml><?xml version="1.0" encoding="utf-8"?>
<a:theme xmlns:a="http://schemas.openxmlformats.org/drawingml/2006/main" name="HTCondor-Presentation-Template">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3_CondorNew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CondorNew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CondorNew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CondorNew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CondorNe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CondorNe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CondorNe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HTCondor-Presentation-Template</Template>
  <TotalTime>68340</TotalTime>
  <Words>1849</Words>
  <Application>Microsoft Office PowerPoint</Application>
  <PresentationFormat>On-screen Show (16:9)</PresentationFormat>
  <Paragraphs>331</Paragraphs>
  <Slides>72</Slides>
  <Notes>12</Notes>
  <HiddenSlides>11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Arial</vt:lpstr>
      <vt:lpstr>Arial Black</vt:lpstr>
      <vt:lpstr>Cambria Math</vt:lpstr>
      <vt:lpstr>Comic Sans MS</vt:lpstr>
      <vt:lpstr>Courier</vt:lpstr>
      <vt:lpstr>Courier New</vt:lpstr>
      <vt:lpstr>Marlett</vt:lpstr>
      <vt:lpstr>Times New Roman</vt:lpstr>
      <vt:lpstr>HTCondor-Presentation-Template</vt:lpstr>
      <vt:lpstr>High Throughput Computing</vt:lpstr>
      <vt:lpstr>PowerPoint Presentation</vt:lpstr>
      <vt:lpstr>Start with People</vt:lpstr>
      <vt:lpstr>PowerPoint Presentation</vt:lpstr>
      <vt:lpstr>PowerPoint Presentation</vt:lpstr>
      <vt:lpstr>The Mythical Golden Laptop</vt:lpstr>
      <vt:lpstr>The Mythical Golden Laptop</vt:lpstr>
      <vt:lpstr>PowerPoint Presentation</vt:lpstr>
      <vt:lpstr>The HTCondor Access Point(AP)</vt:lpstr>
      <vt:lpstr>The HTCondor Access Point(AP)</vt:lpstr>
      <vt:lpstr>PowerPoint Presentation</vt:lpstr>
      <vt:lpstr>PowerPoint Presentation</vt:lpstr>
      <vt:lpstr>The HTCondor Execution Point</vt:lpstr>
      <vt:lpstr>on many machines</vt:lpstr>
      <vt:lpstr>PowerPoint Presentation</vt:lpstr>
      <vt:lpstr>PowerPoint Presentation</vt:lpstr>
      <vt:lpstr>Two-faced nature of HTCondor</vt:lpstr>
      <vt:lpstr>This is a distributed problem.</vt:lpstr>
      <vt:lpstr>PowerPoint Presentation</vt:lpstr>
      <vt:lpstr>What we mean by "Distributed"</vt:lpstr>
      <vt:lpstr>The Unstated Assumption</vt:lpstr>
      <vt:lpstr>Go from …</vt:lpstr>
      <vt:lpstr>… To</vt:lpstr>
      <vt:lpstr>But what about this time?</vt:lpstr>
      <vt:lpstr>Or what about?</vt:lpstr>
      <vt:lpstr>this</vt:lpstr>
      <vt:lpstr>With the implication…</vt:lpstr>
      <vt:lpstr>The MPI / HTC Model</vt:lpstr>
      <vt:lpstr>PowerPoint Presentation</vt:lpstr>
      <vt:lpstr>The Ideal Thoughput Job</vt:lpstr>
      <vt:lpstr>Things like an ideal Job?</vt:lpstr>
      <vt:lpstr>What is not ideal Job?</vt:lpstr>
      <vt:lpstr>In Practice…</vt:lpstr>
      <vt:lpstr>Heterogenous Workers..</vt:lpstr>
      <vt:lpstr>Heterogenous Filesystems..</vt:lpstr>
      <vt:lpstr>From shell…</vt:lpstr>
      <vt:lpstr>…to submit description</vt:lpstr>
      <vt:lpstr>…with parameter file</vt:lpstr>
      <vt:lpstr>Submit it … and forget it!</vt:lpstr>
      <vt:lpstr>PowerPoint Presentation</vt:lpstr>
      <vt:lpstr>DAGman and workflows</vt:lpstr>
      <vt:lpstr>Automation!</vt:lpstr>
      <vt:lpstr>DAG = ”directed acyclic graph”</vt:lpstr>
      <vt:lpstr>Basic DAG input file:  JOB nodes, PARENT-CHILD edges </vt:lpstr>
      <vt:lpstr>Basic DAG input file:  JOB nodes, PARENT-CHILD edges </vt:lpstr>
      <vt:lpstr>Endless Workflow Possibilities</vt:lpstr>
      <vt:lpstr>Advanced tricks…</vt:lpstr>
      <vt:lpstr>Late Materialization: 1 Million Jobs, 1 second submit</vt:lpstr>
      <vt:lpstr>ssh_to_job debugging made easy…</vt:lpstr>
      <vt:lpstr>GPU Request: Less specific -&gt; more workers</vt:lpstr>
      <vt:lpstr>Start with People</vt:lpstr>
      <vt:lpstr>PowerPoint Presentation</vt:lpstr>
      <vt:lpstr>Before I go …</vt:lpstr>
      <vt:lpstr>PowerPoint Presentation</vt:lpstr>
      <vt:lpstr>Thank you</vt:lpstr>
      <vt:lpstr>CHTC?</vt:lpstr>
      <vt:lpstr>PowerPoint Presentation</vt:lpstr>
      <vt:lpstr>PowerPoint Presentation</vt:lpstr>
      <vt:lpstr>Our Research Laboratory</vt:lpstr>
      <vt:lpstr>All while being reliable…</vt:lpstr>
      <vt:lpstr>PowerPoint Presentation</vt:lpstr>
      <vt:lpstr>Without circuit breakers…</vt:lpstr>
      <vt:lpstr>With circuit breakers…</vt:lpstr>
      <vt:lpstr>Scaling via many APs</vt:lpstr>
      <vt:lpstr>Scaling via many APs</vt:lpstr>
      <vt:lpstr>How to test our theory?</vt:lpstr>
      <vt:lpstr>PowerPoint Presentation</vt:lpstr>
      <vt:lpstr>PowerPoint Presentation</vt:lpstr>
      <vt:lpstr>PowerPoint Presentation</vt:lpstr>
      <vt:lpstr>Overview of condor: 3 sides</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High Throughput was my cluster?  Greg Thain  Center for High Throughput Computing</dc:title>
  <dc:creator>gthain</dc:creator>
  <cp:lastModifiedBy>Gregory G Thain</cp:lastModifiedBy>
  <cp:revision>477</cp:revision>
  <dcterms:created xsi:type="dcterms:W3CDTF">2014-04-23T21:43:38Z</dcterms:created>
  <dcterms:modified xsi:type="dcterms:W3CDTF">2025-04-02T17:12:47Z</dcterms:modified>
</cp:coreProperties>
</file>